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3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4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0"/>
  </p:notesMasterIdLst>
  <p:sldIdLst>
    <p:sldId id="2007581536" r:id="rId2"/>
    <p:sldId id="2007581549" r:id="rId3"/>
    <p:sldId id="11092846" r:id="rId4"/>
    <p:sldId id="11092855" r:id="rId5"/>
    <p:sldId id="11092854" r:id="rId6"/>
    <p:sldId id="11092876" r:id="rId7"/>
    <p:sldId id="11092870" r:id="rId8"/>
    <p:sldId id="11092859" r:id="rId9"/>
    <p:sldId id="2007581581" r:id="rId10"/>
    <p:sldId id="2007581604" r:id="rId11"/>
    <p:sldId id="2007581577" r:id="rId12"/>
    <p:sldId id="2007581582" r:id="rId13"/>
    <p:sldId id="2007581590" r:id="rId14"/>
    <p:sldId id="2007581591" r:id="rId15"/>
    <p:sldId id="2007581592" r:id="rId16"/>
    <p:sldId id="2007581605" r:id="rId17"/>
    <p:sldId id="2007581607" r:id="rId18"/>
    <p:sldId id="2007581606" r:id="rId19"/>
    <p:sldId id="2007581617" r:id="rId20"/>
    <p:sldId id="2007581608" r:id="rId21"/>
    <p:sldId id="2007581602" r:id="rId22"/>
    <p:sldId id="2007581609" r:id="rId23"/>
    <p:sldId id="2007581611" r:id="rId24"/>
    <p:sldId id="2007581600" r:id="rId25"/>
    <p:sldId id="2007581614" r:id="rId26"/>
    <p:sldId id="2007581619" r:id="rId27"/>
    <p:sldId id="2007581601" r:id="rId28"/>
    <p:sldId id="2007581618" r:id="rId29"/>
    <p:sldId id="2007581615" r:id="rId30"/>
    <p:sldId id="2007581616" r:id="rId31"/>
    <p:sldId id="2007581610" r:id="rId32"/>
    <p:sldId id="2007581612" r:id="rId33"/>
    <p:sldId id="2007581613" r:id="rId34"/>
    <p:sldId id="2007581620" r:id="rId35"/>
    <p:sldId id="11092875" r:id="rId36"/>
    <p:sldId id="11092877" r:id="rId37"/>
    <p:sldId id="11092878" r:id="rId38"/>
    <p:sldId id="11092879" r:id="rId39"/>
    <p:sldId id="11092880" r:id="rId40"/>
    <p:sldId id="11092881" r:id="rId41"/>
    <p:sldId id="11092882" r:id="rId42"/>
    <p:sldId id="11092884" r:id="rId43"/>
    <p:sldId id="11092883" r:id="rId44"/>
    <p:sldId id="11092886" r:id="rId45"/>
    <p:sldId id="11092887" r:id="rId46"/>
    <p:sldId id="11092888" r:id="rId47"/>
    <p:sldId id="2007581621" r:id="rId48"/>
    <p:sldId id="2007581569" r:id="rId49"/>
  </p:sldIdLst>
  <p:sldSz cx="12192000" cy="6858000"/>
  <p:notesSz cx="6858000" cy="9144000"/>
  <p:embeddedFontLst>
    <p:embeddedFont>
      <p:font typeface="Monoton" panose="02010600030101010101" charset="-122"/>
      <p:regular r:id="rId51"/>
    </p:embeddedFont>
    <p:embeddedFont>
      <p:font typeface="思源黑体 CN Heavy" panose="02010600030101010101" charset="-122"/>
      <p:bold r:id="rId52"/>
    </p:embeddedFont>
    <p:embeddedFont>
      <p:font typeface="思源黑体 CN Medium" panose="02010600030101010101" charset="-122"/>
      <p:regular r:id="rId53"/>
    </p:embeddedFont>
    <p:embeddedFont>
      <p:font typeface="思源黑体 CN Normal" panose="02010600030101010101" charset="-122"/>
      <p:regular r:id="rId54"/>
    </p:embeddedFont>
    <p:embeddedFont>
      <p:font typeface="优设标题黑" panose="02010600030101010101" charset="-122"/>
      <p:regular r:id="rId55"/>
    </p:embeddedFont>
    <p:embeddedFont>
      <p:font typeface="Cambria Math" panose="02040503050406030204" pitchFamily="18" charset="0"/>
      <p:regular r:id="rId56"/>
    </p:embeddedFont>
    <p:embeddedFont>
      <p:font typeface="Georgia" panose="02040502050405020303" pitchFamily="18"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等线" panose="02010600030101010101" pitchFamily="2" charset="-122"/>
      <p:regular r:id="rId65"/>
      <p:bold r:id="rId66"/>
    </p:embeddedFont>
    <p:embeddedFont>
      <p:font typeface="等线 Light" panose="02010600030101010101" pitchFamily="2" charset="-122"/>
      <p:regular r:id="rId6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82AC188-1858-4187-B73C-81BD960BA6A4}">
          <p14:sldIdLst>
            <p14:sldId id="2007581536"/>
          </p14:sldIdLst>
        </p14:section>
        <p14:section name="目录页" id="{E0242D11-28C7-41A1-8622-364CF78916A1}">
          <p14:sldIdLst>
            <p14:sldId id="2007581549"/>
          </p14:sldIdLst>
        </p14:section>
        <p14:section name="过渡页" id="{8DAFB86A-FCA8-46FA-89DC-E343732D2CA8}">
          <p14:sldIdLst/>
        </p14:section>
        <p14:section name="正文页" id="{4F401BA5-2235-4028-82AF-F64549802210}">
          <p14:sldIdLst>
            <p14:sldId id="11092846"/>
            <p14:sldId id="11092855"/>
            <p14:sldId id="11092854"/>
            <p14:sldId id="11092876"/>
            <p14:sldId id="11092870"/>
            <p14:sldId id="11092859"/>
            <p14:sldId id="2007581581"/>
            <p14:sldId id="2007581604"/>
            <p14:sldId id="2007581577"/>
            <p14:sldId id="2007581582"/>
            <p14:sldId id="2007581590"/>
            <p14:sldId id="2007581591"/>
            <p14:sldId id="2007581592"/>
            <p14:sldId id="2007581605"/>
            <p14:sldId id="2007581607"/>
            <p14:sldId id="2007581606"/>
            <p14:sldId id="2007581617"/>
            <p14:sldId id="2007581608"/>
            <p14:sldId id="2007581602"/>
            <p14:sldId id="2007581609"/>
            <p14:sldId id="2007581611"/>
            <p14:sldId id="2007581600"/>
            <p14:sldId id="2007581614"/>
            <p14:sldId id="2007581619"/>
            <p14:sldId id="2007581601"/>
            <p14:sldId id="2007581618"/>
            <p14:sldId id="2007581615"/>
            <p14:sldId id="2007581616"/>
            <p14:sldId id="2007581610"/>
            <p14:sldId id="2007581612"/>
            <p14:sldId id="2007581613"/>
            <p14:sldId id="2007581620"/>
            <p14:sldId id="11092875"/>
            <p14:sldId id="11092877"/>
            <p14:sldId id="11092878"/>
            <p14:sldId id="11092879"/>
            <p14:sldId id="11092880"/>
            <p14:sldId id="11092881"/>
            <p14:sldId id="11092882"/>
            <p14:sldId id="11092884"/>
            <p14:sldId id="11092883"/>
            <p14:sldId id="11092886"/>
            <p14:sldId id="11092887"/>
            <p14:sldId id="11092888"/>
          </p14:sldIdLst>
        </p14:section>
        <p14:section name="结尾页" id="{32F698CC-D5D7-47C6-A144-4A13E479C25A}">
          <p14:sldIdLst>
            <p14:sldId id="2007581621"/>
            <p14:sldId id="2007581569"/>
          </p14:sldIdLst>
        </p14:section>
        <p14:section name="配色方案" id="{08C33C9D-FE37-4095-BCFB-98D9B7E595B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稽 滑" initials="稽" lastIdx="2" clrIdx="0">
    <p:extLst>
      <p:ext uri="{19B8F6BF-5375-455C-9EA6-DF929625EA0E}">
        <p15:presenceInfo xmlns:p15="http://schemas.microsoft.com/office/powerpoint/2012/main" userId="cc85332b28b29d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64A5"/>
    <a:srgbClr val="1A73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67903" autoAdjust="0"/>
  </p:normalViewPr>
  <p:slideViewPr>
    <p:cSldViewPr snapToGrid="0">
      <p:cViewPr varScale="1">
        <p:scale>
          <a:sx n="55" d="100"/>
          <a:sy n="55" d="100"/>
        </p:scale>
        <p:origin x="1325"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15A58-E49B-4A20-80E7-584CD1194DAC}" type="datetimeFigureOut">
              <a:rPr lang="zh-CN" altLang="en-US" smtClean="0"/>
              <a:t>2025/5/26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684D8-23E4-435C-94C4-27994CF0C493}" type="slidenum">
              <a:rPr lang="zh-CN" altLang="en-US" smtClean="0"/>
              <a:t>‹#›</a:t>
            </a:fld>
            <a:endParaRPr lang="zh-CN" altLang="en-US"/>
          </a:p>
        </p:txBody>
      </p:sp>
    </p:spTree>
    <p:extLst>
      <p:ext uri="{BB962C8B-B14F-4D97-AF65-F5344CB8AC3E}">
        <p14:creationId xmlns:p14="http://schemas.microsoft.com/office/powerpoint/2010/main" val="618793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uanlan.zhihu.com/p/55617523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zhuanlan.zhihu.com/p/55617523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zhuanlan.zhihu.com/p/556175230"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zhuanlan.zhihu.com/p/492587047"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csdn.net/weixin_42392454/article/details/145590559"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blog.csdn.net/sdksdf/article/details/139549182"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log.csdn.net/weixin_42392454/article/details/145590559"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blog.csdn.net/sdksdf/article/details/139549182"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log.csdn.net/weixin_42392454/article/details/145590559"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blog.csdn.net/sdksdf/article/details/139549182"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36kr.com/p/316594848339814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rxiv.org/pdf/2403.04133"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rxiv.org/pdf/2403.04133"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html/2503.12820v1#:~:text=3%20%5D.%20Neural%20planners%C2%A0,based"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blog.csdn.net/sinat_52032317/article/details/127605856#:~:text=%E8%A7%84%E5%88%92%E5%86%B3%E7%AD%96%E6%A8%A1%E5%9D%97%E5%8F%88%E5%8F%AF%E5%88%86%E4%B8%BA%20%E4%BB%BB%E5%8A%A1%E8%A7%84%E5%88%92%E3%80%81%E8%A1%8C%E4%B8%BA%E5%86%B3%E7%AD%96%20%E4%B8%8E%20%E8%BF%90%E5%8A%A8%E8%A7%84%E5%88%92%20%E4%B8%89%E4%B8%AA%E5%AD%90%E7%B3%BB%E7%BB%9F%E3%80%82,%E6%8E%A8%E7%90%86%E7%94%9F%E6%88%90%E6%8D%A2%E9%81%93%E3%80%81%E8%BD%A6%E9%81%93%E4%BF%9D%E6%8C%81%E3%80%81%E5%8A%A0%E9%80%9F%E3%80%81%E5%87%8F%E9%80%9F%E7%AD%89%E6%99%BA%E8%83%BD%E8%BD%A6%E8%BE%86%E7%9A%84%E9%A9%BE%E9%A9%B6%E8%A1%8C%E4%B8%BA%E3%80%82%20%E8%BF%90%E5%8A%A8%E8%A7%84%E5%88%92%E7%B3%BB%E7%BB%9F%20%E8%80%83%E8%99%91%E8%BD%A6%E8%BE%86%E8%BF%90%E5%8A%A8%E5%AD%A6%E4%B8%8E%E5%8A%A8%E5%8A%9B%E5%AD%A6%E7%BA%A6%E6%9D%9F%EF%BC%8C%E4%BB%A5%E5%8F%8A%E7%8E%AF%E5%A2%83%E4%B8%AD%E5%8A%A8%E9%9D%99%E6%80%81%E9%9A%9C%E7%A2%8D%E7%89%A9%EF%BC%8C%E7%94%9F%E6%88%90%E8%BF%90%E5%8A%A8%E8%BD%A8%E8%BF%B9%EF%BC%8C%E5%B9%B6%E4%BC%98%E5%8C%96%E7%94%9F%E6%88%90%E8%BD%A6%E8%BE%86%E7%9A%84%E6%A8%AA%E7%BA%B5%E5%90%91%E6%8E%A7%E5%88%B6%E9%87%8F%E5%8F%91%E9%80%81%E7%BB%99%E8%BD%A6%E8%BE%86%E6%8E%A7%E5%88%B6%E5%99%A8%E6%8E%A7%E5%88%B6%E6%99%BA%E8%83%BD%E8%BD%A6%E8%BE%86%E8%A1%8C%E9%A9%B6%E3%80%82%2091%20Image" TargetMode="External"/><Relationship Id="rId5" Type="http://schemas.openxmlformats.org/officeDocument/2006/relationships/hyperlink" Target="https://www.auto-testing.net/baike/show-2212.html#:~:text=%E8%A1%8C%E4%B8%BA%E8%A7%84%E5%88%92%E7%9A%84%E9%A6%96%E8%A6%81%E4%BB%BB%E5%8A%A1%E6%98%AF%E6%A0%B9%E6%8D%AE%E4%BB%BB%E5%8A%A1%E8%A7%84%E5%88%92%E7%9A%84%E6%95%B4%E4%BD%93%E7%9B%AE%E6%A0%87%EF%BC%8C%E5%88%B6%E5%AE%9A%E7%9B%AE%E6%A0%87%E9%A9%B1%E5%8A%A8%E7%9A%84%E5%86%B3%E7%AD%96%E3%80%82%E8%BF%99%E5%8C%85%E6%8B%AC%E7%A1%AE%E5%AE%9A%E8%BD%A6%E8%BE%86%E7%9A%84%E8%A1%8C%E9%A9%B6%E9%80%9F%E5%BA%A6%E3%80%81%E5%8F%98%E9%81%93%E5%86%B3%E7%AD%96%E3%80%81%E8%B6%85%E8%BD%A6%E7%AD%96%E7%95%A5%E7%AD%89%EF%BC%8C%E4%BB%A5%E4%BD%BF%E8%BD%A6%E8%BE%86%E6%9C%89%E6%95%88%E5%9C%B0%E6%9C%9D%E7%9D%80%E7%9B%AE%E7%9A%84%E5%9C%B0%E5%89%8D%E8%BF%9B%E3%80%82" TargetMode="External"/><Relationship Id="rId4" Type="http://schemas.openxmlformats.org/officeDocument/2006/relationships/hyperlink" Target="https://medium.com/shade-robotics/motion-planning-vs-path-planning-e29ced760b90#:~:text=Motion%20Plannin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opencv.com/denoising-diffusion-probabilistic-models/#The-Need-For-Generative-Model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opencv.com/denoising-diffusion-probabilistic-models/#the-%E2%80%9Cposterior%E2%80%9D-of-the-forward-proces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2</a:t>
            </a:fld>
            <a:endParaRPr lang="zh-CN" altLang="en-US"/>
          </a:p>
        </p:txBody>
      </p:sp>
    </p:spTree>
    <p:extLst>
      <p:ext uri="{BB962C8B-B14F-4D97-AF65-F5344CB8AC3E}">
        <p14:creationId xmlns:p14="http://schemas.microsoft.com/office/powerpoint/2010/main" val="2746663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去噪</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接下来只要表示出</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/mu(t)</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的关系即可。</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在式</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(9)</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中，我们要求的变量就变成了最后一次加入的噪声和预测噪声之间的欧式距离。但要 注意的是，这里还需要对</a:t>
            </a:r>
            <a:r>
              <a:rPr lang="en-US" altLang="zh-CN" sz="1100" dirty="0" err="1">
                <a:effectLst/>
                <a:latin typeface="Georgia" panose="02040502050405020303" pitchFamily="18" charset="0"/>
                <a:ea typeface="等线" panose="02010600030101010101" pitchFamily="2" charset="-122"/>
                <a:cs typeface="Times New Roman" panose="02020603050405020304" pitchFamily="18" charset="0"/>
              </a:rPr>
              <a:t>x_t</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进行处理，转换成</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x_t-1</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和</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a:t>
            </a:r>
            <a:r>
              <a:rPr lang="en-US" altLang="zh-CN" sz="1100" dirty="0" err="1">
                <a:effectLst/>
                <a:latin typeface="Georgia" panose="02040502050405020303" pitchFamily="18" charset="0"/>
                <a:ea typeface="等线" panose="02010600030101010101" pitchFamily="2" charset="-122"/>
                <a:cs typeface="Times New Roman" panose="02020603050405020304" pitchFamily="18" charset="0"/>
              </a:rPr>
              <a:t>epison</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 t</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。如果我们直接用</a:t>
            </a:r>
            <a:r>
              <a:rPr lang="en-US" altLang="zh-CN" sz="1100" dirty="0" err="1">
                <a:effectLst/>
                <a:latin typeface="Georgia" panose="02040502050405020303" pitchFamily="18" charset="0"/>
                <a:ea typeface="等线" panose="02010600030101010101" pitchFamily="2" charset="-122"/>
                <a:cs typeface="Times New Roman" panose="02020603050405020304" pitchFamily="18" charset="0"/>
              </a:rPr>
              <a:t>x_t</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变量的话，我们获取的是</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a:t>
            </a:r>
            <a:r>
              <a:rPr lang="en-US" altLang="zh-CN" sz="1100" dirty="0" err="1">
                <a:effectLst/>
                <a:latin typeface="Georgia" panose="02040502050405020303" pitchFamily="18" charset="0"/>
                <a:ea typeface="等线" panose="02010600030101010101" pitchFamily="2" charset="-122"/>
                <a:cs typeface="Times New Roman" panose="02020603050405020304" pitchFamily="18" charset="0"/>
              </a:rPr>
              <a:t>epison</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 t</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拔</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的整体噪声，并非我们所求的</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a:t>
            </a:r>
            <a:r>
              <a:rPr lang="en-US" altLang="zh-CN" sz="1100" dirty="0" err="1">
                <a:effectLst/>
                <a:latin typeface="Georgia" panose="02040502050405020303" pitchFamily="18" charset="0"/>
                <a:ea typeface="等线" panose="02010600030101010101" pitchFamily="2" charset="-122"/>
                <a:cs typeface="Times New Roman" panose="02020603050405020304" pitchFamily="18" charset="0"/>
              </a:rPr>
              <a:t>epison</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 t</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en-US" altLang="zh-CN" sz="1100" b="0" i="0" dirty="0">
                <a:solidFill>
                  <a:srgbClr val="000000"/>
                </a:solidFill>
                <a:effectLst/>
                <a:latin typeface="Georgia" panose="02040502050405020303" pitchFamily="18" charset="0"/>
                <a:ea typeface="等线" panose="02010600030101010101" pitchFamily="2" charset="-122"/>
                <a:cs typeface="Times New Roman" panose="02020603050405020304" pitchFamily="18" charset="0"/>
              </a:rPr>
              <a:t>\</a:t>
            </a:r>
            <a:r>
              <a:rPr lang="en-US" altLang="zh-CN" sz="1100" b="0" i="0" dirty="0" err="1">
                <a:solidFill>
                  <a:srgbClr val="000000"/>
                </a:solidFill>
                <a:effectLst/>
                <a:latin typeface="Georgia" panose="02040502050405020303" pitchFamily="18" charset="0"/>
                <a:ea typeface="等线" panose="02010600030101010101" pitchFamily="2" charset="-122"/>
                <a:cs typeface="Times New Roman" panose="02020603050405020304" pitchFamily="18" charset="0"/>
              </a:rPr>
              <a:t>varepslion</a:t>
            </a:r>
            <a:r>
              <a:rPr lang="zh-CN" altLang="en-US" sz="1100" b="0" i="0" dirty="0">
                <a:solidFill>
                  <a:srgbClr val="000000"/>
                </a:solidFill>
                <a:effectLst/>
                <a:latin typeface="Georgia" panose="02040502050405020303" pitchFamily="18" charset="0"/>
                <a:ea typeface="等线" panose="02010600030101010101" pitchFamily="2" charset="-122"/>
                <a:cs typeface="Times New Roman" panose="02020603050405020304" pitchFamily="18" charset="0"/>
              </a:rPr>
              <a:t>是神经网络预测的噪声，输入的是</a:t>
            </a:r>
            <a:r>
              <a:rPr lang="en-US" altLang="zh-CN" sz="1100" b="0" i="0" dirty="0" err="1">
                <a:solidFill>
                  <a:srgbClr val="000000"/>
                </a:solidFill>
                <a:effectLst/>
                <a:latin typeface="Georgia" panose="02040502050405020303" pitchFamily="18" charset="0"/>
                <a:ea typeface="等线" panose="02010600030101010101" pitchFamily="2" charset="-122"/>
                <a:cs typeface="Times New Roman" panose="02020603050405020304" pitchFamily="18" charset="0"/>
              </a:rPr>
              <a:t>x_t</a:t>
            </a:r>
            <a:r>
              <a:rPr lang="zh-CN" altLang="en-US" sz="1100" b="0" i="0" dirty="0">
                <a:solidFill>
                  <a:srgbClr val="000000"/>
                </a:solidFill>
                <a:effectLst/>
                <a:latin typeface="Georgia" panose="02040502050405020303" pitchFamily="18" charset="0"/>
                <a:ea typeface="等线" panose="02010600030101010101" pitchFamily="2" charset="-122"/>
                <a:cs typeface="Times New Roman" panose="02020603050405020304" pitchFamily="18" charset="0"/>
              </a:rPr>
              <a:t>和</a:t>
            </a:r>
            <a:r>
              <a:rPr lang="en-US" altLang="zh-CN" sz="1100" b="0" i="0" dirty="0">
                <a:solidFill>
                  <a:srgbClr val="000000"/>
                </a:solidFill>
                <a:effectLst/>
                <a:latin typeface="Georgia" panose="02040502050405020303" pitchFamily="18" charset="0"/>
                <a:ea typeface="等线" panose="02010600030101010101" pitchFamily="2" charset="-122"/>
                <a:cs typeface="Times New Roman" panose="02020603050405020304" pitchFamily="18" charset="0"/>
              </a:rPr>
              <a:t>t</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15</a:t>
            </a:fld>
            <a:endParaRPr lang="zh-CN" altLang="en-US"/>
          </a:p>
        </p:txBody>
      </p:sp>
    </p:spTree>
    <p:extLst>
      <p:ext uri="{BB962C8B-B14F-4D97-AF65-F5344CB8AC3E}">
        <p14:creationId xmlns:p14="http://schemas.microsoft.com/office/powerpoint/2010/main" val="3203322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600" dirty="0">
                <a:hlinkClick r:id="rId3"/>
              </a:rPr>
              <a:t>得分匹配 </a:t>
            </a:r>
            <a:r>
              <a:rPr lang="en-US" altLang="zh-CN" sz="1600" dirty="0">
                <a:hlinkClick r:id="rId3"/>
              </a:rPr>
              <a:t>Score Matching - </a:t>
            </a:r>
            <a:r>
              <a:rPr lang="zh-CN" altLang="en-US" sz="1600" dirty="0">
                <a:hlinkClick r:id="rId3"/>
              </a:rPr>
              <a:t>知乎</a:t>
            </a:r>
            <a:endParaRPr lang="en-US" altLang="zh-CN" sz="1600" dirty="0"/>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p(x; θ)</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为能量模型，其本质是能量函数，来源于玻尔兹曼机，概率值较高的位置对应着能力较低的点，</a:t>
            </a:r>
            <a:r>
              <a:rPr lang="zh-CN" altLang="en-US" sz="1600" dirty="0"/>
              <a:t>反映了样本点偏离均值时“代价”或“不确定性”的增加。其中</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p</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对应的是数据分布函数，而</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f</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对应的是能量函数，</a:t>
            </a:r>
            <a:r>
              <a:rPr lang="zh-CN" altLang="en-US" sz="1600" dirty="0"/>
              <a:t>能量高表示该样本在模型看来“代价”大（“不太可能”），能量低则“代价”小（“更可能”）</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。最大化</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\theta</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的本质是最小化能量函数</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16</a:t>
            </a:fld>
            <a:endParaRPr lang="zh-CN" altLang="en-US"/>
          </a:p>
        </p:txBody>
      </p:sp>
    </p:spTree>
    <p:extLst>
      <p:ext uri="{BB962C8B-B14F-4D97-AF65-F5344CB8AC3E}">
        <p14:creationId xmlns:p14="http://schemas.microsoft.com/office/powerpoint/2010/main" val="1323786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600" dirty="0">
                <a:hlinkClick r:id="rId3"/>
              </a:rPr>
              <a:t>得分匹配 </a:t>
            </a:r>
            <a:r>
              <a:rPr lang="en-US" altLang="zh-CN" sz="1600" dirty="0">
                <a:hlinkClick r:id="rId3"/>
              </a:rPr>
              <a:t>Score Matching - </a:t>
            </a:r>
            <a:r>
              <a:rPr lang="zh-CN" altLang="en-US" sz="1600" dirty="0">
                <a:hlinkClick r:id="rId3"/>
              </a:rPr>
              <a:t>知乎</a:t>
            </a:r>
            <a:endParaRPr lang="en-US" altLang="zh-CN" sz="1600" dirty="0"/>
          </a:p>
          <a:p>
            <a:pPr algn="l">
              <a:buFont typeface="+mj-lt"/>
              <a:buNone/>
            </a:pPr>
            <a:r>
              <a:rPr lang="zh-CN" altLang="en-US" sz="1600" dirty="0"/>
              <a:t>向</a:t>
            </a:r>
            <a:r>
              <a:rPr lang="en-US" altLang="zh-CN" sz="1600" dirty="0"/>
              <a:t>diffusion</a:t>
            </a:r>
            <a:r>
              <a:rPr lang="zh-CN" altLang="en-US" sz="1600" dirty="0"/>
              <a:t>更深处：</a:t>
            </a:r>
            <a:r>
              <a:rPr lang="en-US" altLang="zh-CN" sz="1600" dirty="0"/>
              <a:t>score matching</a:t>
            </a:r>
            <a:r>
              <a:rPr lang="zh-CN" altLang="en-US" sz="1600" dirty="0"/>
              <a:t>、随机微分方程和朗之万动力学 </a:t>
            </a:r>
            <a:r>
              <a:rPr lang="en-US" altLang="zh-CN" sz="1600" dirty="0"/>
              <a:t>- </a:t>
            </a:r>
            <a:r>
              <a:rPr lang="zh-CN" altLang="en-US" sz="1600" dirty="0"/>
              <a:t>沐辞臣的文章 </a:t>
            </a:r>
            <a:r>
              <a:rPr lang="en-US" altLang="zh-CN" sz="1600" dirty="0"/>
              <a:t>- </a:t>
            </a:r>
            <a:r>
              <a:rPr lang="zh-CN" altLang="en-US" sz="1600" dirty="0"/>
              <a:t>知乎</a:t>
            </a:r>
            <a:r>
              <a:rPr lang="en-US" altLang="zh-CN" sz="1600" dirty="0"/>
              <a:t>https://zhuanlan.zhihu.com/p/27613145890</a:t>
            </a:r>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对</a:t>
            </a:r>
            <a:r>
              <a:rPr lang="en-US" altLang="zh-CN" sz="1600" dirty="0" err="1">
                <a:effectLst/>
                <a:latin typeface="Georgia" panose="02040502050405020303" pitchFamily="18" charset="0"/>
                <a:ea typeface="等线" panose="02010600030101010101" pitchFamily="2" charset="-122"/>
                <a:cs typeface="Times New Roman" panose="02020603050405020304" pitchFamily="18" charset="0"/>
              </a:rPr>
              <a:t>logp</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(x)</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的</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x</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进行微分，其指向的就是能量增长最快的方向，而</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a:t>
            </a:r>
            <a:r>
              <a:rPr lang="en-US" altLang="zh-CN" sz="1600" dirty="0" err="1">
                <a:effectLst/>
                <a:latin typeface="Georgia" panose="02040502050405020303" pitchFamily="18" charset="0"/>
                <a:ea typeface="等线" panose="02010600030101010101" pitchFamily="2" charset="-122"/>
                <a:cs typeface="Times New Roman" panose="02020603050405020304" pitchFamily="18" charset="0"/>
              </a:rPr>
              <a:t>logp</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(x)</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则指向的是能量减少最快的方向，即高密度区域</a:t>
            </a: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但是数据分布</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p</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是未知的，因此需要经过一定的处理，即真实分布的</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score</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显然也是未知的。因此需要经过一定的处理得出不含</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p(x)</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的优化目标</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17</a:t>
            </a:fld>
            <a:endParaRPr lang="zh-CN" altLang="en-US"/>
          </a:p>
        </p:txBody>
      </p:sp>
    </p:spTree>
    <p:extLst>
      <p:ext uri="{BB962C8B-B14F-4D97-AF65-F5344CB8AC3E}">
        <p14:creationId xmlns:p14="http://schemas.microsoft.com/office/powerpoint/2010/main" val="249940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600" dirty="0">
                <a:hlinkClick r:id="rId3"/>
              </a:rPr>
              <a:t>得分匹配 </a:t>
            </a:r>
            <a:r>
              <a:rPr lang="en-US" altLang="zh-CN" sz="1600" dirty="0">
                <a:hlinkClick r:id="rId3"/>
              </a:rPr>
              <a:t>Score Matching - </a:t>
            </a:r>
            <a:r>
              <a:rPr lang="zh-CN" altLang="en-US" sz="1600" dirty="0">
                <a:hlinkClick r:id="rId3"/>
              </a:rPr>
              <a:t>知乎</a:t>
            </a:r>
            <a:endParaRPr lang="en-US" altLang="zh-CN" sz="1600" dirty="0"/>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对</a:t>
            </a:r>
            <a:r>
              <a:rPr lang="en-US" altLang="zh-CN" sz="1600" dirty="0" err="1">
                <a:effectLst/>
                <a:latin typeface="Georgia" panose="02040502050405020303" pitchFamily="18" charset="0"/>
                <a:ea typeface="等线" panose="02010600030101010101" pitchFamily="2" charset="-122"/>
                <a:cs typeface="Times New Roman" panose="02020603050405020304" pitchFamily="18" charset="0"/>
              </a:rPr>
              <a:t>logp</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(x)</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的</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x</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进行微分，其指向的就是能量增长最快的方向，而</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a:t>
            </a:r>
            <a:r>
              <a:rPr lang="en-US" altLang="zh-CN" sz="1600" dirty="0" err="1">
                <a:effectLst/>
                <a:latin typeface="Georgia" panose="02040502050405020303" pitchFamily="18" charset="0"/>
                <a:ea typeface="等线" panose="02010600030101010101" pitchFamily="2" charset="-122"/>
                <a:cs typeface="Times New Roman" panose="02020603050405020304" pitchFamily="18" charset="0"/>
              </a:rPr>
              <a:t>logp</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(x)</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则指向的是能量减少最快的方向，即高密度区域</a:t>
            </a: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但是数据分布</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p</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是未知的，因此需要经过一定的处理，即真实分布的</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score</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显然也是未知的。因此需要经过一定的处理得出不含</a:t>
            </a:r>
            <a:r>
              <a:rPr lang="en-US" altLang="zh-CN" sz="1600" dirty="0">
                <a:effectLst/>
                <a:latin typeface="Georgia" panose="02040502050405020303" pitchFamily="18" charset="0"/>
                <a:ea typeface="等线" panose="02010600030101010101" pitchFamily="2" charset="-122"/>
                <a:cs typeface="Times New Roman" panose="02020603050405020304" pitchFamily="18" charset="0"/>
              </a:rPr>
              <a:t>p(x)</a:t>
            </a: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的优化目标</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18</a:t>
            </a:fld>
            <a:endParaRPr lang="zh-CN" altLang="en-US"/>
          </a:p>
        </p:txBody>
      </p:sp>
    </p:spTree>
    <p:extLst>
      <p:ext uri="{BB962C8B-B14F-4D97-AF65-F5344CB8AC3E}">
        <p14:creationId xmlns:p14="http://schemas.microsoft.com/office/powerpoint/2010/main" val="2343437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sz="1600" dirty="0">
                <a:hlinkClick r:id="rId3"/>
              </a:rPr>
              <a:t>Denoising Score Matching (DSM) - </a:t>
            </a:r>
            <a:r>
              <a:rPr lang="zh-CN" altLang="en-US" sz="1600" dirty="0">
                <a:hlinkClick r:id="rId3"/>
              </a:rPr>
              <a:t>知乎</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19</a:t>
            </a:fld>
            <a:endParaRPr lang="zh-CN" altLang="en-US"/>
          </a:p>
        </p:txBody>
      </p:sp>
    </p:spTree>
    <p:extLst>
      <p:ext uri="{BB962C8B-B14F-4D97-AF65-F5344CB8AC3E}">
        <p14:creationId xmlns:p14="http://schemas.microsoft.com/office/powerpoint/2010/main" val="508766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为什么去噪的</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SDE</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包括</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ft(x)</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呢？其原因是因为</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SDE</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的时间反转定理，即</a:t>
            </a:r>
            <a:r>
              <a:rPr lang="zh-CN" altLang="en-US" sz="1600" b="0" i="0" dirty="0">
                <a:effectLst/>
                <a:latin typeface="Georgia" panose="02040502050405020303" pitchFamily="18" charset="0"/>
              </a:rPr>
              <a:t>反向过程对应的</a:t>
            </a:r>
            <a:r>
              <a:rPr lang="en-US" altLang="zh-CN" sz="1600" b="0" i="0" dirty="0">
                <a:effectLst/>
                <a:latin typeface="Georgia" panose="02040502050405020303" pitchFamily="18" charset="0"/>
              </a:rPr>
              <a:t>SDE</a:t>
            </a:r>
            <a:r>
              <a:rPr lang="zh-CN" altLang="en-US" sz="1600" b="0" i="0" dirty="0">
                <a:effectLst/>
                <a:latin typeface="Georgia" panose="02040502050405020303" pitchFamily="18" charset="0"/>
              </a:rPr>
              <a:t>。具体见</a:t>
            </a:r>
            <a:r>
              <a:rPr lang="en-US" altLang="zh-CN" sz="1600" b="0" i="0" dirty="0">
                <a:effectLst/>
                <a:latin typeface="Georgia" panose="02040502050405020303" pitchFamily="18" charset="0"/>
              </a:rPr>
              <a:t>(https://kexue.fm/archives/9209#%E9%80%86%E5%90%91%E6%96%B9%E7%A8%8B)</a:t>
            </a:r>
          </a:p>
          <a:p>
            <a:pPr algn="l">
              <a:buFont typeface="+mj-lt"/>
              <a:buNone/>
            </a:pPr>
            <a:endParaRPr lang="en-US" altLang="zh-CN" sz="1600" b="0" i="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改良后的扩散模型将不再预测，转而预测分数函数的值，并由预测值表示逆向（去噪）过程</a:t>
            </a: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20</a:t>
            </a:fld>
            <a:endParaRPr lang="zh-CN" altLang="en-US"/>
          </a:p>
        </p:txBody>
      </p:sp>
    </p:spTree>
    <p:extLst>
      <p:ext uri="{BB962C8B-B14F-4D97-AF65-F5344CB8AC3E}">
        <p14:creationId xmlns:p14="http://schemas.microsoft.com/office/powerpoint/2010/main" val="3419284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600" dirty="0">
                <a:hlinkClick r:id="rId3"/>
              </a:rPr>
              <a:t>狗都能看懂的</a:t>
            </a:r>
            <a:r>
              <a:rPr lang="en-US" altLang="zh-CN" sz="1600" dirty="0">
                <a:hlinkClick r:id="rId3"/>
              </a:rPr>
              <a:t>Classifier Guidance</a:t>
            </a:r>
            <a:r>
              <a:rPr lang="zh-CN" altLang="en-US" sz="1600" dirty="0">
                <a:hlinkClick r:id="rId3"/>
              </a:rPr>
              <a:t>和</a:t>
            </a:r>
            <a:r>
              <a:rPr lang="en-US" altLang="zh-CN" sz="1600" dirty="0">
                <a:hlinkClick r:id="rId3"/>
              </a:rPr>
              <a:t>Classifier-free Guidance</a:t>
            </a:r>
            <a:r>
              <a:rPr lang="zh-CN" altLang="en-US" sz="1600" dirty="0">
                <a:hlinkClick r:id="rId3"/>
              </a:rPr>
              <a:t>详解</a:t>
            </a:r>
            <a:r>
              <a:rPr lang="en-US" altLang="zh-CN" sz="1600" dirty="0">
                <a:hlinkClick r:id="rId3"/>
              </a:rPr>
              <a:t>_classifier free guidance-CSDN</a:t>
            </a:r>
            <a:r>
              <a:rPr lang="zh-CN" altLang="en-US" sz="1600" dirty="0">
                <a:hlinkClick r:id="rId3"/>
              </a:rPr>
              <a:t>博客</a:t>
            </a:r>
            <a:endParaRPr lang="en-US" altLang="zh-CN" sz="1600" dirty="0"/>
          </a:p>
          <a:p>
            <a:pPr algn="l">
              <a:buFont typeface="+mj-lt"/>
              <a:buNone/>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600" dirty="0">
                <a:hlinkClick r:id="rId4"/>
              </a:rPr>
              <a:t>扩散模型条件生成</a:t>
            </a:r>
            <a:r>
              <a:rPr lang="en-US" altLang="zh-CN" sz="1600" dirty="0">
                <a:hlinkClick r:id="rId4"/>
              </a:rPr>
              <a:t>——Classifier Guidance</a:t>
            </a:r>
            <a:r>
              <a:rPr lang="zh-CN" altLang="en-US" sz="1600" dirty="0">
                <a:hlinkClick r:id="rId4"/>
              </a:rPr>
              <a:t>和</a:t>
            </a:r>
            <a:r>
              <a:rPr lang="en-US" altLang="zh-CN" sz="1600" dirty="0">
                <a:hlinkClick r:id="rId4"/>
              </a:rPr>
              <a:t>Classifier-free Guidance</a:t>
            </a:r>
            <a:r>
              <a:rPr lang="zh-CN" altLang="en-US" sz="1600" dirty="0">
                <a:hlinkClick r:id="rId4"/>
              </a:rPr>
              <a:t>原理解析</a:t>
            </a:r>
            <a:r>
              <a:rPr lang="en-US" altLang="zh-CN" sz="1600" dirty="0">
                <a:hlinkClick r:id="rId4"/>
              </a:rPr>
              <a:t>_</a:t>
            </a:r>
            <a:r>
              <a:rPr lang="zh-CN" altLang="en-US" sz="1600" dirty="0">
                <a:hlinkClick r:id="rId4"/>
              </a:rPr>
              <a:t>条件扩散模型</a:t>
            </a:r>
            <a:r>
              <a:rPr lang="en-US" altLang="zh-CN" sz="1600" dirty="0">
                <a:hlinkClick r:id="rId4"/>
              </a:rPr>
              <a:t>-CSDN</a:t>
            </a:r>
            <a:r>
              <a:rPr lang="zh-CN" altLang="en-US" sz="1600" dirty="0">
                <a:hlinkClick r:id="rId4"/>
              </a:rPr>
              <a:t>博客</a:t>
            </a:r>
            <a:endParaRPr lang="en-US" altLang="zh-CN" sz="1600" dirty="0"/>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注意，</a:t>
            </a:r>
            <a:r>
              <a:rPr lang="zh-CN" altLang="en-US" sz="1600" dirty="0">
                <a:effectLst/>
              </a:rPr>
              <a:t>扩散后验采样（</a:t>
            </a:r>
            <a:r>
              <a:rPr lang="en-US" altLang="zh-CN" sz="1600" dirty="0">
                <a:effectLst/>
              </a:rPr>
              <a:t>Diffusion Posterior Sampling</a:t>
            </a:r>
            <a:r>
              <a:rPr lang="zh-CN" altLang="en-US" sz="1600" dirty="0">
                <a:effectLst/>
              </a:rPr>
              <a:t>）并不是</a:t>
            </a:r>
            <a:r>
              <a:rPr lang="en-US" altLang="zh-CN" sz="1600" dirty="0">
                <a:effectLst/>
              </a:rPr>
              <a:t>Classifier-free guidance</a:t>
            </a:r>
            <a:r>
              <a:rPr lang="zh-CN" altLang="en-US" sz="1600" dirty="0">
                <a:effectLst/>
              </a:rPr>
              <a:t>（</a:t>
            </a:r>
            <a:r>
              <a:rPr lang="en-US" altLang="zh-CN" sz="1600" dirty="0">
                <a:effectLst/>
              </a:rPr>
              <a:t>CFG</a:t>
            </a:r>
            <a:r>
              <a:rPr lang="zh-CN" altLang="en-US" sz="1600" dirty="0">
                <a:effectLst/>
              </a:rPr>
              <a:t>）。</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这里注意阅读原论文的扩散后验采样（</a:t>
            </a:r>
            <a:r>
              <a:rPr lang="en-US" altLang="zh-CN" sz="1600" dirty="0">
                <a:effectLst/>
              </a:rPr>
              <a:t>Diffusion Posterior Sampling</a:t>
            </a:r>
            <a:r>
              <a:rPr lang="zh-CN" altLang="en-US" sz="1600" dirty="0">
                <a:effectLst/>
              </a:rPr>
              <a:t>）的定义和推导</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分类引导：</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在扩散模型的靠前的</a:t>
            </a:r>
            <a:r>
              <a:rPr lang="en-US" altLang="zh-CN" sz="1600" dirty="0">
                <a:effectLst/>
              </a:rPr>
              <a:t>step</a:t>
            </a:r>
            <a:r>
              <a:rPr lang="zh-CN" altLang="en-US" sz="1600" dirty="0">
                <a:effectLst/>
              </a:rPr>
              <a:t>中，它生成的图像的噪声是非常多的，这个分类器能够根据噪声图像预测最终图像的类别，但这些噪声图像却没有足够的信息能够让分类模型准确的预测它的类别</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需要多训练一个分类器</a:t>
            </a:r>
          </a:p>
        </p:txBody>
      </p:sp>
      <p:sp>
        <p:nvSpPr>
          <p:cNvPr id="4" name="灯片编号占位符 3"/>
          <p:cNvSpPr>
            <a:spLocks noGrp="1"/>
          </p:cNvSpPr>
          <p:nvPr>
            <p:ph type="sldNum" sz="quarter" idx="5"/>
          </p:nvPr>
        </p:nvSpPr>
        <p:spPr/>
        <p:txBody>
          <a:bodyPr/>
          <a:lstStyle/>
          <a:p>
            <a:fld id="{8E0684D8-23E4-435C-94C4-27994CF0C493}" type="slidenum">
              <a:rPr lang="zh-CN" altLang="en-US" smtClean="0"/>
              <a:t>21</a:t>
            </a:fld>
            <a:endParaRPr lang="zh-CN" altLang="en-US"/>
          </a:p>
        </p:txBody>
      </p:sp>
    </p:spTree>
    <p:extLst>
      <p:ext uri="{BB962C8B-B14F-4D97-AF65-F5344CB8AC3E}">
        <p14:creationId xmlns:p14="http://schemas.microsoft.com/office/powerpoint/2010/main" val="668398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600" dirty="0">
                <a:hlinkClick r:id="rId3"/>
              </a:rPr>
              <a:t>狗都能看懂的</a:t>
            </a:r>
            <a:r>
              <a:rPr lang="en-US" altLang="zh-CN" sz="1600" dirty="0">
                <a:hlinkClick r:id="rId3"/>
              </a:rPr>
              <a:t>Classifier Guidance</a:t>
            </a:r>
            <a:r>
              <a:rPr lang="zh-CN" altLang="en-US" sz="1600" dirty="0">
                <a:hlinkClick r:id="rId3"/>
              </a:rPr>
              <a:t>和</a:t>
            </a:r>
            <a:r>
              <a:rPr lang="en-US" altLang="zh-CN" sz="1600" dirty="0">
                <a:hlinkClick r:id="rId3"/>
              </a:rPr>
              <a:t>Classifier-free Guidance</a:t>
            </a:r>
            <a:r>
              <a:rPr lang="zh-CN" altLang="en-US" sz="1600" dirty="0">
                <a:hlinkClick r:id="rId3"/>
              </a:rPr>
              <a:t>详解</a:t>
            </a:r>
            <a:r>
              <a:rPr lang="en-US" altLang="zh-CN" sz="1600" dirty="0">
                <a:hlinkClick r:id="rId3"/>
              </a:rPr>
              <a:t>_classifier free guidance-CSDN</a:t>
            </a:r>
            <a:r>
              <a:rPr lang="zh-CN" altLang="en-US" sz="1600" dirty="0">
                <a:hlinkClick r:id="rId3"/>
              </a:rPr>
              <a:t>博客</a:t>
            </a:r>
            <a:endParaRPr lang="en-US" altLang="zh-CN" sz="1600" dirty="0"/>
          </a:p>
          <a:p>
            <a:pPr algn="l">
              <a:buFont typeface="+mj-lt"/>
              <a:buNone/>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600" dirty="0">
                <a:hlinkClick r:id="rId4"/>
              </a:rPr>
              <a:t>扩散模型条件生成</a:t>
            </a:r>
            <a:r>
              <a:rPr lang="en-US" altLang="zh-CN" sz="1600" dirty="0">
                <a:hlinkClick r:id="rId4"/>
              </a:rPr>
              <a:t>——Classifier Guidance</a:t>
            </a:r>
            <a:r>
              <a:rPr lang="zh-CN" altLang="en-US" sz="1600" dirty="0">
                <a:hlinkClick r:id="rId4"/>
              </a:rPr>
              <a:t>和</a:t>
            </a:r>
            <a:r>
              <a:rPr lang="en-US" altLang="zh-CN" sz="1600" dirty="0">
                <a:hlinkClick r:id="rId4"/>
              </a:rPr>
              <a:t>Classifier-free Guidance</a:t>
            </a:r>
            <a:r>
              <a:rPr lang="zh-CN" altLang="en-US" sz="1600" dirty="0">
                <a:hlinkClick r:id="rId4"/>
              </a:rPr>
              <a:t>原理解析</a:t>
            </a:r>
            <a:r>
              <a:rPr lang="en-US" altLang="zh-CN" sz="1600" dirty="0">
                <a:hlinkClick r:id="rId4"/>
              </a:rPr>
              <a:t>_</a:t>
            </a:r>
            <a:r>
              <a:rPr lang="zh-CN" altLang="en-US" sz="1600" dirty="0">
                <a:hlinkClick r:id="rId4"/>
              </a:rPr>
              <a:t>条件扩散模型</a:t>
            </a:r>
            <a:r>
              <a:rPr lang="en-US" altLang="zh-CN" sz="1600" dirty="0">
                <a:hlinkClick r:id="rId4"/>
              </a:rPr>
              <a:t>-CSDN</a:t>
            </a:r>
            <a:r>
              <a:rPr lang="zh-CN" altLang="en-US" sz="1600" dirty="0">
                <a:hlinkClick r:id="rId4"/>
              </a:rPr>
              <a:t>博客</a:t>
            </a:r>
            <a:endParaRPr lang="en-US" altLang="zh-CN" sz="1600" dirty="0"/>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注意，</a:t>
            </a:r>
            <a:r>
              <a:rPr lang="zh-CN" altLang="en-US" sz="1600" dirty="0">
                <a:effectLst/>
              </a:rPr>
              <a:t>扩散后验采样（</a:t>
            </a:r>
            <a:r>
              <a:rPr lang="en-US" altLang="zh-CN" sz="1600" dirty="0">
                <a:effectLst/>
              </a:rPr>
              <a:t>Diffusion Posterior Sampling</a:t>
            </a:r>
            <a:r>
              <a:rPr lang="zh-CN" altLang="en-US" sz="1600" dirty="0">
                <a:effectLst/>
              </a:rPr>
              <a:t>）并不是</a:t>
            </a:r>
            <a:r>
              <a:rPr lang="en-US" altLang="zh-CN" sz="1600" dirty="0">
                <a:effectLst/>
              </a:rPr>
              <a:t>Classifier-free guidance</a:t>
            </a:r>
            <a:r>
              <a:rPr lang="zh-CN" altLang="en-US" sz="1600" dirty="0">
                <a:effectLst/>
              </a:rPr>
              <a:t>（</a:t>
            </a:r>
            <a:r>
              <a:rPr lang="en-US" altLang="zh-CN" sz="1600" dirty="0">
                <a:effectLst/>
              </a:rPr>
              <a:t>CFG</a:t>
            </a:r>
            <a:r>
              <a:rPr lang="zh-CN" altLang="en-US" sz="1600" dirty="0">
                <a:effectLst/>
              </a:rPr>
              <a:t>）。</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这里注意阅读原论文的扩散后验采样（</a:t>
            </a:r>
            <a:r>
              <a:rPr lang="en-US" altLang="zh-CN" sz="1600" dirty="0">
                <a:effectLst/>
              </a:rPr>
              <a:t>Diffusion Posterior Sampling</a:t>
            </a:r>
            <a:r>
              <a:rPr lang="zh-CN" altLang="en-US" sz="1600" dirty="0">
                <a:effectLst/>
              </a:rPr>
              <a:t>）的定义和推导</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此处</a:t>
            </a:r>
            <a:r>
              <a:rPr lang="en-US" altLang="zh-CN" sz="1600" dirty="0">
                <a:effectLst/>
              </a:rPr>
              <a:t>x</a:t>
            </a:r>
            <a:r>
              <a:rPr lang="zh-CN" altLang="en-US" sz="1600" dirty="0">
                <a:effectLst/>
              </a:rPr>
              <a:t>是生成内容，</a:t>
            </a:r>
            <a:r>
              <a:rPr lang="en-US" altLang="zh-CN" sz="1600" dirty="0">
                <a:effectLst/>
              </a:rPr>
              <a:t>y</a:t>
            </a:r>
            <a:r>
              <a:rPr lang="zh-CN" altLang="en-US" sz="1600" dirty="0">
                <a:effectLst/>
              </a:rPr>
              <a:t>是条件</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无分类引导：条件得分（</a:t>
            </a:r>
            <a:r>
              <a:rPr lang="en-US" altLang="zh-CN" sz="1600" dirty="0">
                <a:effectLst/>
              </a:rPr>
              <a:t>conditional score</a:t>
            </a:r>
            <a:r>
              <a:rPr lang="zh-CN" altLang="en-US" sz="1600" dirty="0">
                <a:effectLst/>
              </a:rPr>
              <a:t>）和无条件得分（</a:t>
            </a:r>
            <a:r>
              <a:rPr lang="en-US" altLang="zh-CN" sz="1600" dirty="0">
                <a:effectLst/>
              </a:rPr>
              <a:t>unconditional score</a:t>
            </a:r>
            <a:r>
              <a:rPr lang="zh-CN" altLang="en-US" sz="1600" dirty="0">
                <a:effectLst/>
              </a:rPr>
              <a:t>）线性组合，此时不需要额外训练分类器，但需要在网络训练时对额外对无条件数据进行处理。即随机</a:t>
            </a:r>
            <a:r>
              <a:rPr lang="en-US" altLang="zh-CN" sz="1600" dirty="0">
                <a:effectLst/>
              </a:rPr>
              <a:t>dropout</a:t>
            </a:r>
            <a:r>
              <a:rPr lang="zh-CN" altLang="en-US" sz="1600" dirty="0">
                <a:effectLst/>
              </a:rPr>
              <a:t>一些条件，填充为</a:t>
            </a:r>
            <a:r>
              <a:rPr lang="en-US" altLang="zh-CN" sz="1600" dirty="0">
                <a:effectLst/>
              </a:rPr>
              <a:t>0</a:t>
            </a:r>
            <a:r>
              <a:rPr lang="zh-CN" altLang="en-US" sz="1600" dirty="0">
                <a:effectLst/>
              </a:rPr>
              <a:t>。</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zh-CN" altLang="en-US" sz="1600" dirty="0">
              <a:effectLst/>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22</a:t>
            </a:fld>
            <a:endParaRPr lang="zh-CN" altLang="en-US"/>
          </a:p>
        </p:txBody>
      </p:sp>
    </p:spTree>
    <p:extLst>
      <p:ext uri="{BB962C8B-B14F-4D97-AF65-F5344CB8AC3E}">
        <p14:creationId xmlns:p14="http://schemas.microsoft.com/office/powerpoint/2010/main" val="725445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600" dirty="0">
                <a:hlinkClick r:id="rId3"/>
              </a:rPr>
              <a:t>狗都能看懂的</a:t>
            </a:r>
            <a:r>
              <a:rPr lang="en-US" altLang="zh-CN" sz="1600" dirty="0">
                <a:hlinkClick r:id="rId3"/>
              </a:rPr>
              <a:t>Classifier Guidance</a:t>
            </a:r>
            <a:r>
              <a:rPr lang="zh-CN" altLang="en-US" sz="1600" dirty="0">
                <a:hlinkClick r:id="rId3"/>
              </a:rPr>
              <a:t>和</a:t>
            </a:r>
            <a:r>
              <a:rPr lang="en-US" altLang="zh-CN" sz="1600" dirty="0">
                <a:hlinkClick r:id="rId3"/>
              </a:rPr>
              <a:t>Classifier-free Guidance</a:t>
            </a:r>
            <a:r>
              <a:rPr lang="zh-CN" altLang="en-US" sz="1600" dirty="0">
                <a:hlinkClick r:id="rId3"/>
              </a:rPr>
              <a:t>详解</a:t>
            </a:r>
            <a:r>
              <a:rPr lang="en-US" altLang="zh-CN" sz="1600" dirty="0">
                <a:hlinkClick r:id="rId3"/>
              </a:rPr>
              <a:t>_classifier free guidance-CSDN</a:t>
            </a:r>
            <a:r>
              <a:rPr lang="zh-CN" altLang="en-US" sz="1600" dirty="0">
                <a:hlinkClick r:id="rId3"/>
              </a:rPr>
              <a:t>博客</a:t>
            </a:r>
            <a:endParaRPr lang="en-US" altLang="zh-CN" sz="1600" dirty="0"/>
          </a:p>
          <a:p>
            <a:pPr algn="l">
              <a:buFont typeface="+mj-lt"/>
              <a:buNone/>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600" dirty="0">
                <a:hlinkClick r:id="rId4"/>
              </a:rPr>
              <a:t>扩散模型条件生成</a:t>
            </a:r>
            <a:r>
              <a:rPr lang="en-US" altLang="zh-CN" sz="1600" dirty="0">
                <a:hlinkClick r:id="rId4"/>
              </a:rPr>
              <a:t>——Classifier Guidance</a:t>
            </a:r>
            <a:r>
              <a:rPr lang="zh-CN" altLang="en-US" sz="1600" dirty="0">
                <a:hlinkClick r:id="rId4"/>
              </a:rPr>
              <a:t>和</a:t>
            </a:r>
            <a:r>
              <a:rPr lang="en-US" altLang="zh-CN" sz="1600" dirty="0">
                <a:hlinkClick r:id="rId4"/>
              </a:rPr>
              <a:t>Classifier-free Guidance</a:t>
            </a:r>
            <a:r>
              <a:rPr lang="zh-CN" altLang="en-US" sz="1600" dirty="0">
                <a:hlinkClick r:id="rId4"/>
              </a:rPr>
              <a:t>原理解析</a:t>
            </a:r>
            <a:r>
              <a:rPr lang="en-US" altLang="zh-CN" sz="1600" dirty="0">
                <a:hlinkClick r:id="rId4"/>
              </a:rPr>
              <a:t>_</a:t>
            </a:r>
            <a:r>
              <a:rPr lang="zh-CN" altLang="en-US" sz="1600" dirty="0">
                <a:hlinkClick r:id="rId4"/>
              </a:rPr>
              <a:t>条件扩散模型</a:t>
            </a:r>
            <a:r>
              <a:rPr lang="en-US" altLang="zh-CN" sz="1600" dirty="0">
                <a:hlinkClick r:id="rId4"/>
              </a:rPr>
              <a:t>-CSDN</a:t>
            </a:r>
            <a:r>
              <a:rPr lang="zh-CN" altLang="en-US" sz="1600" dirty="0">
                <a:hlinkClick r:id="rId4"/>
              </a:rPr>
              <a:t>博客</a:t>
            </a:r>
            <a:endParaRPr lang="en-US" altLang="zh-CN" sz="1600" dirty="0"/>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latin typeface="Georgia" panose="02040502050405020303" pitchFamily="18" charset="0"/>
                <a:ea typeface="等线" panose="02010600030101010101" pitchFamily="2" charset="-122"/>
                <a:cs typeface="Times New Roman" panose="02020603050405020304" pitchFamily="18" charset="0"/>
              </a:rPr>
              <a:t>注意，</a:t>
            </a:r>
            <a:r>
              <a:rPr lang="zh-CN" altLang="en-US" sz="1600" dirty="0">
                <a:effectLst/>
              </a:rPr>
              <a:t>扩散后验采样（</a:t>
            </a:r>
            <a:r>
              <a:rPr lang="en-US" altLang="zh-CN" sz="1600" dirty="0">
                <a:effectLst/>
              </a:rPr>
              <a:t>Diffusion Posterior Sampling</a:t>
            </a:r>
            <a:r>
              <a:rPr lang="zh-CN" altLang="en-US" sz="1600" dirty="0">
                <a:effectLst/>
              </a:rPr>
              <a:t>）并不是</a:t>
            </a:r>
            <a:r>
              <a:rPr lang="en-US" altLang="zh-CN" sz="1600" dirty="0">
                <a:effectLst/>
              </a:rPr>
              <a:t>Classifier-free guidance</a:t>
            </a:r>
            <a:r>
              <a:rPr lang="zh-CN" altLang="en-US" sz="1600" dirty="0">
                <a:effectLst/>
              </a:rPr>
              <a:t>（</a:t>
            </a:r>
            <a:r>
              <a:rPr lang="en-US" altLang="zh-CN" sz="1600" dirty="0">
                <a:effectLst/>
              </a:rPr>
              <a:t>CFG</a:t>
            </a:r>
            <a:r>
              <a:rPr lang="zh-CN" altLang="en-US" sz="1600" dirty="0">
                <a:effectLst/>
              </a:rPr>
              <a:t>）。</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这里注意阅读原论文的扩散后验采样（</a:t>
            </a:r>
            <a:r>
              <a:rPr lang="en-US" altLang="zh-CN" sz="1600" dirty="0">
                <a:effectLst/>
              </a:rPr>
              <a:t>Diffusion Posterior Sampling</a:t>
            </a:r>
            <a:r>
              <a:rPr lang="zh-CN" altLang="en-US" sz="1600" dirty="0">
                <a:effectLst/>
              </a:rPr>
              <a:t>）的定义和推导</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此处</a:t>
            </a:r>
            <a:r>
              <a:rPr lang="en-US" altLang="zh-CN" sz="1600" dirty="0">
                <a:effectLst/>
              </a:rPr>
              <a:t>x</a:t>
            </a:r>
            <a:r>
              <a:rPr lang="zh-CN" altLang="en-US" sz="1600" dirty="0">
                <a:effectLst/>
              </a:rPr>
              <a:t>是生成内容，</a:t>
            </a:r>
            <a:r>
              <a:rPr lang="en-US" altLang="zh-CN" sz="1600" dirty="0">
                <a:effectLst/>
              </a:rPr>
              <a:t>y</a:t>
            </a:r>
            <a:r>
              <a:rPr lang="zh-CN" altLang="en-US" sz="1600" dirty="0">
                <a:effectLst/>
              </a:rPr>
              <a:t>是条件</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600" dirty="0">
                <a:effectLst/>
              </a:rPr>
              <a:t>无分类引导：条件得分（</a:t>
            </a:r>
            <a:r>
              <a:rPr lang="en-US" altLang="zh-CN" sz="1600" dirty="0">
                <a:effectLst/>
              </a:rPr>
              <a:t>conditional score</a:t>
            </a:r>
            <a:r>
              <a:rPr lang="zh-CN" altLang="en-US" sz="1600" dirty="0">
                <a:effectLst/>
              </a:rPr>
              <a:t>）和无条件得分（</a:t>
            </a:r>
            <a:r>
              <a:rPr lang="en-US" altLang="zh-CN" sz="1600" dirty="0">
                <a:effectLst/>
              </a:rPr>
              <a:t>unconditional score</a:t>
            </a:r>
            <a:r>
              <a:rPr lang="zh-CN" altLang="en-US" sz="1600" dirty="0">
                <a:effectLst/>
              </a:rPr>
              <a:t>）线性组合，此时不需要额外训练分类器，但需要在网络训练时对额外对无条件数据进行处理。即随机</a:t>
            </a:r>
            <a:r>
              <a:rPr lang="en-US" altLang="zh-CN" sz="1600" dirty="0">
                <a:effectLst/>
              </a:rPr>
              <a:t>dropout</a:t>
            </a:r>
            <a:r>
              <a:rPr lang="zh-CN" altLang="en-US" sz="1600" dirty="0">
                <a:effectLst/>
              </a:rPr>
              <a:t>一些条件，填充为</a:t>
            </a:r>
            <a:r>
              <a:rPr lang="en-US" altLang="zh-CN" sz="1600" dirty="0">
                <a:effectLst/>
              </a:rPr>
              <a:t>0</a:t>
            </a:r>
            <a:r>
              <a:rPr lang="zh-CN" altLang="en-US" sz="1600" dirty="0">
                <a:effectLst/>
              </a:rPr>
              <a:t>。</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zh-CN" altLang="en-US" sz="1600" dirty="0">
              <a:effectLst/>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23</a:t>
            </a:fld>
            <a:endParaRPr lang="zh-CN" altLang="en-US"/>
          </a:p>
        </p:txBody>
      </p:sp>
    </p:spTree>
    <p:extLst>
      <p:ext uri="{BB962C8B-B14F-4D97-AF65-F5344CB8AC3E}">
        <p14:creationId xmlns:p14="http://schemas.microsoft.com/office/powerpoint/2010/main" val="1985119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600" dirty="0">
                <a:hlinkClick r:id="rId3"/>
              </a:rPr>
              <a:t>清华最新自动驾驶算法</a:t>
            </a:r>
            <a:r>
              <a:rPr lang="en-US" altLang="zh-CN" sz="1600" dirty="0">
                <a:hlinkClick r:id="rId3"/>
              </a:rPr>
              <a:t>SOTA</a:t>
            </a:r>
            <a:r>
              <a:rPr lang="zh-CN" altLang="en-US" sz="1600" dirty="0">
                <a:hlinkClick r:id="rId3"/>
              </a:rPr>
              <a:t>：规划被端到端大一统，还解决了黑盒问题</a:t>
            </a:r>
            <a:r>
              <a:rPr lang="en-US" altLang="zh-CN" sz="1600" dirty="0">
                <a:hlinkClick r:id="rId3"/>
              </a:rPr>
              <a:t>-36</a:t>
            </a:r>
            <a:r>
              <a:rPr lang="zh-CN" altLang="en-US" sz="1600" dirty="0">
                <a:hlinkClick r:id="rId3"/>
              </a:rPr>
              <a:t>氪</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24</a:t>
            </a:fld>
            <a:endParaRPr lang="zh-CN" altLang="en-US"/>
          </a:p>
        </p:txBody>
      </p:sp>
    </p:spTree>
    <p:extLst>
      <p:ext uri="{BB962C8B-B14F-4D97-AF65-F5344CB8AC3E}">
        <p14:creationId xmlns:p14="http://schemas.microsoft.com/office/powerpoint/2010/main" val="66163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该论文可归为</a:t>
            </a:r>
            <a:r>
              <a:rPr lang="zh-CN" altLang="en-US" b="1" dirty="0"/>
              <a:t>基于学习的方法</a:t>
            </a:r>
            <a:r>
              <a:rPr lang="zh-CN" altLang="en-US" dirty="0"/>
              <a:t>中的一种，同时对应自动驾驶场景下的</a:t>
            </a:r>
            <a:r>
              <a:rPr lang="zh-CN" altLang="en-US" b="1" dirty="0"/>
              <a:t>运动</a:t>
            </a:r>
            <a:r>
              <a:rPr lang="en-US" altLang="zh-CN" b="1" dirty="0"/>
              <a:t>/</a:t>
            </a:r>
            <a:r>
              <a:rPr lang="zh-CN" altLang="en-US" b="1" dirty="0"/>
              <a:t>行为规划</a:t>
            </a:r>
            <a:r>
              <a:rPr lang="zh-CN" altLang="en-US" dirty="0"/>
              <a:t>类别：学习型扩散规划器在自动驾驶中用来决策车辆行为和轨迹，符合前述分类标准</a:t>
            </a:r>
          </a:p>
        </p:txBody>
      </p:sp>
      <p:sp>
        <p:nvSpPr>
          <p:cNvPr id="4" name="灯片编号占位符 3"/>
          <p:cNvSpPr>
            <a:spLocks noGrp="1"/>
          </p:cNvSpPr>
          <p:nvPr>
            <p:ph type="sldNum" sz="quarter" idx="5"/>
          </p:nvPr>
        </p:nvSpPr>
        <p:spPr/>
        <p:txBody>
          <a:bodyPr/>
          <a:lstStyle/>
          <a:p>
            <a:fld id="{8E0684D8-23E4-435C-94C4-27994CF0C493}" type="slidenum">
              <a:rPr lang="zh-CN" altLang="en-US" smtClean="0"/>
              <a:t>4</a:t>
            </a:fld>
            <a:endParaRPr lang="zh-CN" altLang="en-US"/>
          </a:p>
        </p:txBody>
      </p:sp>
    </p:spTree>
    <p:extLst>
      <p:ext uri="{BB962C8B-B14F-4D97-AF65-F5344CB8AC3E}">
        <p14:creationId xmlns:p14="http://schemas.microsoft.com/office/powerpoint/2010/main" val="3000304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sz="1600" dirty="0">
                <a:hlinkClick r:id="rId3"/>
              </a:rPr>
              <a:t>2403.04133</a:t>
            </a: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25</a:t>
            </a:fld>
            <a:endParaRPr lang="zh-CN" altLang="en-US"/>
          </a:p>
        </p:txBody>
      </p:sp>
    </p:spTree>
    <p:extLst>
      <p:ext uri="{BB962C8B-B14F-4D97-AF65-F5344CB8AC3E}">
        <p14:creationId xmlns:p14="http://schemas.microsoft.com/office/powerpoint/2010/main" val="2907160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sz="1600" dirty="0">
                <a:hlinkClick r:id="rId3"/>
              </a:rPr>
              <a:t>2403.04133</a:t>
            </a: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26</a:t>
            </a:fld>
            <a:endParaRPr lang="zh-CN" altLang="en-US"/>
          </a:p>
        </p:txBody>
      </p:sp>
    </p:spTree>
    <p:extLst>
      <p:ext uri="{BB962C8B-B14F-4D97-AF65-F5344CB8AC3E}">
        <p14:creationId xmlns:p14="http://schemas.microsoft.com/office/powerpoint/2010/main" val="3837729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27</a:t>
            </a:fld>
            <a:endParaRPr lang="zh-CN" altLang="en-US"/>
          </a:p>
        </p:txBody>
      </p:sp>
    </p:spTree>
    <p:extLst>
      <p:ext uri="{BB962C8B-B14F-4D97-AF65-F5344CB8AC3E}">
        <p14:creationId xmlns:p14="http://schemas.microsoft.com/office/powerpoint/2010/main" val="1742198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其中，带括号的上标表示扩散去噪的时间线，常规上标表示未来轨迹的时间线，未来轨迹包含</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\(\tau\)</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个时间步。 </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在扩散去噪时间线上的初始状态 </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x(0)</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（即未加噪状态）</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 </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，实际上是由自车和</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M </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个邻近车辆在未来 </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τ </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个时间步的完整轨迹数据组成的。对于每个状态</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x</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，作者仅考虑坐标以及航向角的正弦和余弦值</a:t>
            </a: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该</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loss</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函数既是最基本的求欧式距离的函数。通过模型预测出</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x(0)</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，然后与真正的</a:t>
            </a:r>
            <a:r>
              <a:rPr lang="en-US" altLang="zh-CN" sz="1100" dirty="0">
                <a:effectLst/>
                <a:latin typeface="Georgia" panose="02040502050405020303" pitchFamily="18" charset="0"/>
                <a:ea typeface="等线" panose="02010600030101010101" pitchFamily="2" charset="-122"/>
                <a:cs typeface="Times New Roman" panose="02020603050405020304" pitchFamily="18" charset="0"/>
              </a:rPr>
              <a:t>x(0)</a:t>
            </a: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相减，求欧氏距离，是</a:t>
            </a:r>
            <a:r>
              <a:rPr lang="zh-CN" altLang="en-US" sz="1600" dirty="0"/>
              <a:t>单步损失计算。</a:t>
            </a:r>
            <a:endParaRPr lang="en-US" altLang="zh-CN" sz="1600" dirty="0"/>
          </a:p>
          <a:p>
            <a:pPr algn="l">
              <a:buFont typeface="+mj-lt"/>
              <a:buNone/>
            </a:pPr>
            <a:endParaRPr lang="en-US" altLang="zh-CN" sz="1600" dirty="0">
              <a:effectLst/>
              <a:latin typeface="Georgia" panose="02040502050405020303" pitchFamily="18" charset="0"/>
              <a:ea typeface="等线" panose="02010600030101010101" pitchFamily="2" charset="-122"/>
              <a:cs typeface="Times New Roman" panose="02020603050405020304" pitchFamily="18" charset="0"/>
            </a:endParaRPr>
          </a:p>
          <a:p>
            <a:pPr algn="l">
              <a:buFont typeface="+mj-lt"/>
              <a:buNone/>
            </a:pP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得分函数是论文作者直接从其他论文中得出的。</a:t>
            </a: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28</a:t>
            </a:fld>
            <a:endParaRPr lang="zh-CN" altLang="en-US"/>
          </a:p>
        </p:txBody>
      </p:sp>
    </p:spTree>
    <p:extLst>
      <p:ext uri="{BB962C8B-B14F-4D97-AF65-F5344CB8AC3E}">
        <p14:creationId xmlns:p14="http://schemas.microsoft.com/office/powerpoint/2010/main" val="2783427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29</a:t>
            </a:fld>
            <a:endParaRPr lang="zh-CN" altLang="en-US"/>
          </a:p>
        </p:txBody>
      </p:sp>
    </p:spTree>
    <p:extLst>
      <p:ext uri="{BB962C8B-B14F-4D97-AF65-F5344CB8AC3E}">
        <p14:creationId xmlns:p14="http://schemas.microsoft.com/office/powerpoint/2010/main" val="4199307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30</a:t>
            </a:fld>
            <a:endParaRPr lang="zh-CN" altLang="en-US"/>
          </a:p>
        </p:txBody>
      </p:sp>
    </p:spTree>
    <p:extLst>
      <p:ext uri="{BB962C8B-B14F-4D97-AF65-F5344CB8AC3E}">
        <p14:creationId xmlns:p14="http://schemas.microsoft.com/office/powerpoint/2010/main" val="2430591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buFont typeface="+mj-lt"/>
              <a:buNone/>
            </a:pP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其中</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L</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为历史时间戳数量，</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P</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为每条多段线的点数。</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\(D_\</a:t>
            </a:r>
            <a:r>
              <a:rPr lang="en-US" altLang="zh-CN" sz="1100" kern="1200" dirty="0" err="1">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mathrm</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{neighbor}\)</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包含车辆坐标、航向、速度、尺寸和类别等数据，</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\(D_\</a:t>
            </a:r>
            <a:r>
              <a:rPr lang="en-US" altLang="zh-CN" sz="1100" kern="1200" dirty="0" err="1">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mathrm</a:t>
            </a:r>
            <a:r>
              <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{lane}\)</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提供车道坐标、交通灯状态和限速等细节。</a:t>
            </a: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由于这些向量是信息稀疏的（原话，但为什么稀疏？看源码定义。</a:t>
            </a:r>
            <a:r>
              <a:rPr lang="zh-CN" altLang="en-US" sz="1600" dirty="0"/>
              <a:t>固定长度但可变实体数目 → 大量 </a:t>
            </a:r>
            <a:r>
              <a:rPr lang="en-US" altLang="zh-CN" sz="1600" dirty="0"/>
              <a:t>padding 0/</a:t>
            </a:r>
            <a:r>
              <a:rPr lang="zh-CN" altLang="en-US" sz="1600" dirty="0"/>
              <a:t>独热编码（如车辆类别，信号灯状态等）</a:t>
            </a:r>
            <a:r>
              <a:rPr lang="zh-CN" altLang="en-US"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a:t>
            </a: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endParaRPr lang="en-US" altLang="zh-CN" sz="11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r>
              <a:rPr lang="en-US" altLang="zh-CN" sz="1600" kern="1200" dirty="0">
                <a:solidFill>
                  <a:schemeClr val="tx1"/>
                </a:solidFill>
                <a:latin typeface="+mn-lt"/>
                <a:ea typeface="+mn-ea"/>
                <a:cs typeface="+mn-cs"/>
              </a:rPr>
              <a:t>\(D_\</a:t>
            </a:r>
            <a:r>
              <a:rPr lang="en-US" altLang="zh-CN" sz="1600" kern="1200" dirty="0" err="1">
                <a:solidFill>
                  <a:schemeClr val="tx1"/>
                </a:solidFill>
                <a:latin typeface="+mn-lt"/>
                <a:ea typeface="+mn-ea"/>
                <a:cs typeface="+mn-cs"/>
              </a:rPr>
              <a:t>mathrm</a:t>
            </a:r>
            <a:r>
              <a:rPr lang="en-US" altLang="zh-CN" sz="1600" kern="1200" dirty="0">
                <a:solidFill>
                  <a:schemeClr val="tx1"/>
                </a:solidFill>
                <a:latin typeface="+mn-lt"/>
                <a:ea typeface="+mn-ea"/>
                <a:cs typeface="+mn-cs"/>
              </a:rPr>
              <a:t>{static}\)</a:t>
            </a:r>
            <a:r>
              <a:rPr lang="zh-CN" altLang="en-US" sz="1600" kern="1200" dirty="0">
                <a:solidFill>
                  <a:schemeClr val="tx1"/>
                </a:solidFill>
                <a:latin typeface="+mn-lt"/>
                <a:ea typeface="+mn-ea"/>
                <a:cs typeface="+mn-cs"/>
              </a:rPr>
              <a:t>包含坐标、航向、尺寸和类别等数据</a:t>
            </a:r>
            <a:endParaRPr lang="en-US" altLang="zh-CN" sz="1600" kern="1200" dirty="0">
              <a:solidFill>
                <a:schemeClr val="tx1"/>
              </a:solidFill>
              <a:latin typeface="+mn-lt"/>
              <a:ea typeface="+mn-ea"/>
              <a:cs typeface="+mn-cs"/>
            </a:endParaRPr>
          </a:p>
          <a:p>
            <a:pPr marL="0" algn="l" defTabSz="914400" rtl="0" eaLnBrk="1" latinLnBrk="0" hangingPunct="1">
              <a:buFont typeface="+mj-lt"/>
              <a:buNone/>
            </a:pPr>
            <a:r>
              <a:rPr lang="zh-CN" altLang="en-US" sz="1600" kern="1200" dirty="0">
                <a:solidFill>
                  <a:schemeClr val="tx1"/>
                </a:solidFill>
                <a:latin typeface="+mn-lt"/>
                <a:ea typeface="+mn-ea"/>
                <a:cs typeface="+mn-cs"/>
              </a:rPr>
              <a:t>导航信息：</a:t>
            </a:r>
            <a:r>
              <a:rPr lang="en-US" altLang="zh-CN" sz="1600" kern="1200" dirty="0">
                <a:solidFill>
                  <a:schemeClr val="tx1"/>
                </a:solidFill>
                <a:latin typeface="+mn-lt"/>
                <a:ea typeface="+mn-ea"/>
                <a:cs typeface="+mn-cs"/>
              </a:rPr>
              <a:t>K</a:t>
            </a:r>
            <a:r>
              <a:rPr lang="zh-CN" altLang="en-US" sz="1600" kern="1200" dirty="0">
                <a:solidFill>
                  <a:schemeClr val="tx1"/>
                </a:solidFill>
                <a:latin typeface="+mn-lt"/>
                <a:ea typeface="+mn-ea"/>
                <a:cs typeface="+mn-cs"/>
              </a:rPr>
              <a:t>为路线车道数，</a:t>
            </a:r>
            <a:r>
              <a:rPr lang="en-US" altLang="zh-CN" sz="1600" kern="1200" dirty="0">
                <a:solidFill>
                  <a:schemeClr val="tx1"/>
                </a:solidFill>
                <a:latin typeface="+mn-lt"/>
                <a:ea typeface="+mn-ea"/>
                <a:cs typeface="+mn-cs"/>
              </a:rPr>
              <a:t>\(D_{\</a:t>
            </a:r>
            <a:r>
              <a:rPr lang="en-US" altLang="zh-CN" sz="1600" kern="1200" dirty="0" err="1">
                <a:solidFill>
                  <a:schemeClr val="tx1"/>
                </a:solidFill>
                <a:latin typeface="+mn-lt"/>
                <a:ea typeface="+mn-ea"/>
                <a:cs typeface="+mn-cs"/>
              </a:rPr>
              <a:t>mathrm</a:t>
            </a:r>
            <a:r>
              <a:rPr lang="en-US" altLang="zh-CN" sz="1600" kern="1200" dirty="0">
                <a:solidFill>
                  <a:schemeClr val="tx1"/>
                </a:solidFill>
                <a:latin typeface="+mn-lt"/>
                <a:ea typeface="+mn-ea"/>
                <a:cs typeface="+mn-cs"/>
              </a:rPr>
              <a:t>{route}}\)</a:t>
            </a:r>
            <a:r>
              <a:rPr lang="zh-CN" altLang="en-US" sz="1600" kern="1200" dirty="0">
                <a:solidFill>
                  <a:schemeClr val="tx1"/>
                </a:solidFill>
                <a:latin typeface="+mn-lt"/>
                <a:ea typeface="+mn-ea"/>
                <a:cs typeface="+mn-cs"/>
              </a:rPr>
              <a:t>仅包含坐标信息，</a:t>
            </a:r>
            <a:r>
              <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P</a:t>
            </a:r>
            <a:r>
              <a:rPr lang="zh-CN" altLang="en-US"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为每条多段线的点数。与扩散时间步条件</a:t>
            </a:r>
            <a:r>
              <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a:t>
            </a:r>
            <a:r>
              <a:rPr lang="en-US" altLang="zh-CN" sz="1600" kern="1200" dirty="0" err="1">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boldsymbol</a:t>
            </a:r>
            <a:r>
              <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{Q}_t\)</a:t>
            </a:r>
          </a:p>
        </p:txBody>
      </p:sp>
      <p:sp>
        <p:nvSpPr>
          <p:cNvPr id="4" name="灯片编号占位符 3"/>
          <p:cNvSpPr>
            <a:spLocks noGrp="1"/>
          </p:cNvSpPr>
          <p:nvPr>
            <p:ph type="sldNum" sz="quarter" idx="5"/>
          </p:nvPr>
        </p:nvSpPr>
        <p:spPr/>
        <p:txBody>
          <a:bodyPr/>
          <a:lstStyle/>
          <a:p>
            <a:fld id="{8E0684D8-23E4-435C-94C4-27994CF0C493}" type="slidenum">
              <a:rPr lang="zh-CN" altLang="en-US" smtClean="0"/>
              <a:t>31</a:t>
            </a:fld>
            <a:endParaRPr lang="zh-CN" altLang="en-US"/>
          </a:p>
        </p:txBody>
      </p:sp>
    </p:spTree>
    <p:extLst>
      <p:ext uri="{BB962C8B-B14F-4D97-AF65-F5344CB8AC3E}">
        <p14:creationId xmlns:p14="http://schemas.microsoft.com/office/powerpoint/2010/main" val="2183650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buFont typeface="+mj-lt"/>
              <a:buNone/>
            </a:pPr>
            <a:r>
              <a:rPr lang="zh-CN" altLang="en-US" sz="2400" dirty="0"/>
              <a:t>其中 </a:t>
            </a:r>
            <a:r>
              <a:rPr lang="en-US" altLang="zh-CN" sz="2400" dirty="0"/>
              <a:t>exp(-epsilon (x(0)))</a:t>
            </a:r>
            <a:r>
              <a:rPr lang="zh-CN" altLang="en-US" sz="2400" dirty="0"/>
              <a:t>对不符合安全或偏好行为的轨迹施加能量惩罚。即偏离越多，</a:t>
            </a:r>
            <a:r>
              <a:rPr lang="en-US" altLang="zh-CN" sz="2400" dirty="0"/>
              <a:t>\epsilon(x(0))</a:t>
            </a:r>
            <a:r>
              <a:rPr lang="zh-CN" altLang="en-US" sz="2400" dirty="0"/>
              <a:t>越大。</a:t>
            </a:r>
            <a:endParaRPr lang="en-US" altLang="zh-CN" sz="2400" dirty="0"/>
          </a:p>
          <a:p>
            <a:pPr marL="0" algn="l" defTabSz="914400" rtl="0" eaLnBrk="1" latinLnBrk="0" hangingPunct="1">
              <a:buFont typeface="+mj-lt"/>
              <a:buNone/>
            </a:pPr>
            <a:r>
              <a:rPr lang="zh-CN" altLang="en-US"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其中</a:t>
            </a:r>
            <a:r>
              <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q0(x0)</a:t>
            </a:r>
            <a:r>
              <a:rPr lang="zh-CN" altLang="en-US"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是原始行为的分布</a:t>
            </a:r>
            <a:endPar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r>
              <a:rPr lang="zh-CN" altLang="en-US"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这里用正比是因为省略了归一化常数</a:t>
            </a:r>
            <a:r>
              <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Z</a:t>
            </a:r>
          </a:p>
          <a:p>
            <a:pPr marL="0" algn="l" defTabSz="914400" rtl="0" eaLnBrk="1" latinLnBrk="0" hangingPunct="1">
              <a:buFont typeface="+mj-lt"/>
              <a:buNone/>
            </a:pPr>
            <a:endPar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r>
              <a:rPr lang="zh-CN" altLang="en-US"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在这里需要使用预定义的可微能量函数</a:t>
            </a:r>
            <a:r>
              <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a:t>
            </a:r>
            <a:r>
              <a:rPr lang="en-US" altLang="zh-CN" sz="2400" kern="1200" dirty="0" err="1">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mathcal</a:t>
            </a:r>
            <a:r>
              <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{E}(\</a:t>
            </a:r>
            <a:r>
              <a:rPr lang="en-US" altLang="zh-CN" sz="2400" kern="1200" dirty="0" err="1">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cdot</a:t>
            </a:r>
            <a:r>
              <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a:t>
            </a:r>
            <a:r>
              <a:rPr lang="zh-CN" altLang="en-US"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计算引导能量。幸运的是，在自动驾驶场景中，许多轨迹评估协议可通过可微函数定义。</a:t>
            </a:r>
            <a:endPar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endPar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r>
              <a:rPr lang="zh-CN" altLang="en-US"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如何得知原始行为</a:t>
            </a:r>
            <a:r>
              <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qt(</a:t>
            </a:r>
            <a:r>
              <a:rPr lang="en-US" altLang="zh-CN" sz="2400" kern="1200" dirty="0" err="1">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xt</a:t>
            </a:r>
            <a:r>
              <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a:t>
            </a:r>
            <a:r>
              <a:rPr lang="zh-CN" altLang="en-US"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得分？用</a:t>
            </a:r>
            <a:r>
              <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score matching </a:t>
            </a:r>
            <a:r>
              <a:rPr lang="zh-CN" altLang="en-US"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，使用神经网络来学习得分（具体看代码怎么实现）</a:t>
            </a:r>
            <a:endPar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32</a:t>
            </a:fld>
            <a:endParaRPr lang="zh-CN" altLang="en-US"/>
          </a:p>
        </p:txBody>
      </p:sp>
    </p:spTree>
    <p:extLst>
      <p:ext uri="{BB962C8B-B14F-4D97-AF65-F5344CB8AC3E}">
        <p14:creationId xmlns:p14="http://schemas.microsoft.com/office/powerpoint/2010/main" val="297170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algn="l" defTabSz="914400" rtl="0" eaLnBrk="1" latinLnBrk="0" hangingPunct="1">
              <a:buFont typeface="+mj-lt"/>
              <a:buNone/>
            </a:pPr>
            <a:r>
              <a:rPr lang="zh-CN" altLang="en-US"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其中</a:t>
            </a:r>
            <a:r>
              <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\psi(x)</a:t>
            </a:r>
            <a:r>
              <a:rPr lang="zh-CN" altLang="en-US"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为非线性函数，当</a:t>
            </a:r>
            <a:r>
              <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x</a:t>
            </a:r>
            <a:r>
              <a:rPr lang="zh-CN" altLang="en-US"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趋近于</a:t>
            </a:r>
            <a:r>
              <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0</a:t>
            </a:r>
            <a:r>
              <a:rPr lang="zh-CN" altLang="en-US"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时，函数较为平缓；当</a:t>
            </a:r>
            <a:r>
              <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x</a:t>
            </a:r>
            <a:r>
              <a:rPr lang="zh-CN" altLang="en-US"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增大时，函数急剧上升，表示碰撞代价急剧升高。</a:t>
            </a:r>
            <a:endPar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endPar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r>
              <a:rPr lang="zh-CN" altLang="en-US"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归一化，分子</a:t>
            </a:r>
            <a:r>
              <a:rPr lang="zh-CN" altLang="en-US" sz="2400" dirty="0"/>
              <a:t>对每组内所有车辆时刻求和惩罚值，分母则代表有多少车辆符合计算条件。</a:t>
            </a:r>
            <a:endParaRPr lang="en-US" altLang="zh-CN" sz="2400" dirty="0"/>
          </a:p>
          <a:p>
            <a:pPr marL="0" algn="l" defTabSz="914400" rtl="0" eaLnBrk="1" latinLnBrk="0" hangingPunct="1">
              <a:buFont typeface="+mj-lt"/>
              <a:buNone/>
            </a:pPr>
            <a:endParaRPr lang="en-US" altLang="zh-CN"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a:p>
            <a:pPr marL="0" algn="l" defTabSz="914400" rtl="0" eaLnBrk="1" latinLnBrk="0" hangingPunct="1">
              <a:buFont typeface="+mj-lt"/>
              <a:buNone/>
            </a:pPr>
            <a:r>
              <a:rPr lang="zh-CN" altLang="en-US" sz="24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rPr>
              <a:t>分开计算可能是为了</a:t>
            </a:r>
            <a:r>
              <a:rPr lang="zh-CN" altLang="en-US" sz="2400" dirty="0"/>
              <a:t>独立归一化，避免样本数不平衡导致“掩盖”。即防止可能出现的碰撞情况被大量不会碰撞的情况平均稀释，也为了后面可能的权重更改。</a:t>
            </a:r>
            <a:endParaRPr lang="en-US" altLang="zh-CN" sz="1600" kern="1200" dirty="0">
              <a:solidFill>
                <a:schemeClr val="tx1"/>
              </a:solidFill>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33</a:t>
            </a:fld>
            <a:endParaRPr lang="zh-CN" altLang="en-US"/>
          </a:p>
        </p:txBody>
      </p:sp>
    </p:spTree>
    <p:extLst>
      <p:ext uri="{BB962C8B-B14F-4D97-AF65-F5344CB8AC3E}">
        <p14:creationId xmlns:p14="http://schemas.microsoft.com/office/powerpoint/2010/main" val="188033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大家好，现在进入我们汇报的第三部分，主题是算法复现。</a:t>
            </a:r>
          </a:p>
          <a:p>
            <a:r>
              <a:rPr lang="zh-CN" altLang="en-US"/>
              <a:t>这一部分主要是围绕论文提出的方法</a:t>
            </a:r>
            <a:r>
              <a:rPr lang="en-US" altLang="zh-CN"/>
              <a:t>——Diffusion Planner</a:t>
            </a:r>
            <a:r>
              <a:rPr lang="zh-CN" altLang="en-US"/>
              <a:t>，从代码层面来进行介绍。</a:t>
            </a:r>
          </a:p>
          <a:p>
            <a:r>
              <a:rPr lang="zh-CN" altLang="en-US"/>
              <a:t>在这一部分中，我们将从以下几个方面展开：</a:t>
            </a:r>
          </a:p>
          <a:p>
            <a:r>
              <a:rPr lang="zh-CN" altLang="en-US"/>
              <a:t>数据预处理流程、训练流程、模型推理部分和引导函数机制介绍</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a:t>
            </a:r>
            <a:r>
              <a:rPr lang="en-US" altLang="zh-CN" dirty="0"/>
              <a:t>《Diffusion-based Planning for Autonomous Driving with Flexible Guidance》</a:t>
            </a:r>
            <a:r>
              <a:rPr lang="zh-CN" altLang="en-US" dirty="0"/>
              <a:t>提出了一种基于扩散模型的规划方法，属于</a:t>
            </a:r>
            <a:r>
              <a:rPr lang="zh-CN" altLang="en-US" b="1" dirty="0"/>
              <a:t>学习型规划方法</a:t>
            </a:r>
            <a:r>
              <a:rPr lang="zh-CN" altLang="en-US" dirty="0"/>
              <a:t>。其核心使用</a:t>
            </a:r>
            <a:r>
              <a:rPr lang="en-US" altLang="zh-CN" dirty="0"/>
              <a:t>Transformer</a:t>
            </a:r>
            <a:r>
              <a:rPr lang="zh-CN" altLang="en-US" dirty="0"/>
              <a:t>架构和扩散模型，在闭环规划中学习生成多模态驾驶轨迹，完全依赖数据驱动的策略而无需规则修正</a:t>
            </a:r>
            <a:r>
              <a:rPr lang="en-US" altLang="zh-CN" dirty="0">
                <a:hlinkClick r:id="rId3"/>
              </a:rPr>
              <a:t>arxiv.org</a:t>
            </a:r>
            <a:r>
              <a:rPr lang="zh-CN" altLang="en-US" dirty="0"/>
              <a:t>。从</a:t>
            </a:r>
            <a:r>
              <a:rPr lang="zh-CN" altLang="en-US" b="1" dirty="0"/>
              <a:t>问题形式</a:t>
            </a:r>
            <a:r>
              <a:rPr lang="zh-CN" altLang="en-US" dirty="0"/>
              <a:t>看，该工作关注自动驾驶环境下的车辆轨迹生成，实质是将行为和运动规划（轨迹规划）结合的一种闭环运动规划方法</a:t>
            </a:r>
            <a:r>
              <a:rPr lang="en-US" altLang="zh-CN" dirty="0">
                <a:hlinkClick r:id="rId4"/>
              </a:rPr>
              <a:t>medium.com</a:t>
            </a:r>
            <a:r>
              <a:rPr lang="en-US" altLang="zh-CN" dirty="0">
                <a:hlinkClick r:id="rId5"/>
              </a:rPr>
              <a:t>auto-testing.net</a:t>
            </a:r>
            <a:r>
              <a:rPr lang="zh-CN" altLang="en-US" dirty="0"/>
              <a:t>。从</a:t>
            </a:r>
            <a:r>
              <a:rPr lang="zh-CN" altLang="en-US" b="1" dirty="0"/>
              <a:t>应用场景</a:t>
            </a:r>
            <a:r>
              <a:rPr lang="zh-CN" altLang="en-US" dirty="0"/>
              <a:t>看，论文针对的是自动驾驶场景，旨在生成符合交通规则且多样化的人类驾驶轨迹以实现安全驾驶</a:t>
            </a:r>
            <a:r>
              <a:rPr lang="en-US" altLang="zh-CN" dirty="0">
                <a:hlinkClick r:id="rId5"/>
              </a:rPr>
              <a:t>auto-testing.net</a:t>
            </a:r>
            <a:r>
              <a:rPr lang="en-US" altLang="zh-CN" dirty="0">
                <a:hlinkClick r:id="rId6"/>
              </a:rPr>
              <a:t>blog.csdn.net</a:t>
            </a:r>
            <a:r>
              <a:rPr lang="zh-CN" altLang="en-US" dirty="0"/>
              <a:t>。综上，该论文可归为</a:t>
            </a:r>
            <a:r>
              <a:rPr lang="zh-CN" altLang="en-US" b="1" dirty="0"/>
              <a:t>基于学习的方法</a:t>
            </a:r>
            <a:r>
              <a:rPr lang="zh-CN" altLang="en-US" dirty="0"/>
              <a:t>中的一种，同时对应自动驾驶场景下的</a:t>
            </a:r>
            <a:r>
              <a:rPr lang="zh-CN" altLang="en-US" b="1" dirty="0"/>
              <a:t>运动</a:t>
            </a:r>
            <a:r>
              <a:rPr lang="en-US" altLang="zh-CN" b="1" dirty="0"/>
              <a:t>/</a:t>
            </a:r>
            <a:r>
              <a:rPr lang="zh-CN" altLang="en-US" b="1" dirty="0"/>
              <a:t>行为规划</a:t>
            </a:r>
            <a:r>
              <a:rPr lang="zh-CN" altLang="en-US" dirty="0"/>
              <a:t>类别：学习型扩散规划器在自动驾驶中用来决策车辆行为和轨迹，符合前述分类标准</a:t>
            </a:r>
            <a:r>
              <a:rPr lang="en-US" altLang="zh-CN" dirty="0">
                <a:hlinkClick r:id="rId3"/>
              </a:rPr>
              <a:t>arxiv.org</a:t>
            </a:r>
            <a:r>
              <a:rPr lang="en-US" altLang="zh-CN" dirty="0">
                <a:hlinkClick r:id="rId5"/>
              </a:rPr>
              <a:t>auto-testing.net</a:t>
            </a:r>
            <a:r>
              <a:rPr lang="zh-CN" altLang="en-US" dirty="0"/>
              <a:t>。</a:t>
            </a:r>
          </a:p>
        </p:txBody>
      </p:sp>
      <p:sp>
        <p:nvSpPr>
          <p:cNvPr id="4" name="灯片编号占位符 3"/>
          <p:cNvSpPr>
            <a:spLocks noGrp="1"/>
          </p:cNvSpPr>
          <p:nvPr>
            <p:ph type="sldNum" sz="quarter" idx="5"/>
          </p:nvPr>
        </p:nvSpPr>
        <p:spPr/>
        <p:txBody>
          <a:bodyPr/>
          <a:lstStyle/>
          <a:p>
            <a:fld id="{8E0684D8-23E4-435C-94C4-27994CF0C493}" type="slidenum">
              <a:rPr lang="zh-CN" altLang="en-US" smtClean="0"/>
              <a:t>5</a:t>
            </a:fld>
            <a:endParaRPr lang="zh-CN" altLang="en-US"/>
          </a:p>
        </p:txBody>
      </p:sp>
    </p:spTree>
    <p:extLst>
      <p:ext uri="{BB962C8B-B14F-4D97-AF65-F5344CB8AC3E}">
        <p14:creationId xmlns:p14="http://schemas.microsoft.com/office/powerpoint/2010/main" val="2564658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接下来我们进入第三部分的第一个小节</a:t>
            </a:r>
            <a:r>
              <a:rPr lang="en-US" altLang="zh-CN"/>
              <a:t>——</a:t>
            </a:r>
            <a:r>
              <a:rPr lang="zh-CN" altLang="en-US"/>
              <a:t>数据预处理。</a:t>
            </a:r>
          </a:p>
          <a:p>
            <a:r>
              <a:rPr lang="zh-CN" altLang="en-US"/>
              <a:t>为了使用</a:t>
            </a:r>
            <a:r>
              <a:rPr lang="en-US" altLang="zh-CN"/>
              <a:t> NuPlan </a:t>
            </a:r>
            <a:r>
              <a:rPr lang="zh-CN" altLang="en-US"/>
              <a:t>数据集，</a:t>
            </a:r>
            <a:r>
              <a:rPr lang="en-US" altLang="zh-CN"/>
              <a:t>Diffusion Planner </a:t>
            </a:r>
            <a:r>
              <a:rPr lang="zh-CN" altLang="en-US"/>
              <a:t>在代码实现中使用了四个独立模块，将原始数据处理为模型可以直接使用的格式。这四个模块分别是：</a:t>
            </a:r>
          </a:p>
          <a:p>
            <a:r>
              <a:rPr lang="en-US" altLang="zh-CN"/>
              <a:t>1.</a:t>
            </a:r>
            <a:r>
              <a:rPr lang="zh-CN" altLang="en-US"/>
              <a:t>自车状态信息处理模块，这个模块会提取当前时刻自车的位置、速度以及朝向等关键状态，用于构建自车的运动特征。</a:t>
            </a:r>
          </a:p>
          <a:p>
            <a:r>
              <a:rPr lang="en-US" altLang="zh-CN"/>
              <a:t>2. </a:t>
            </a:r>
            <a:r>
              <a:rPr lang="zh-CN" altLang="en-US"/>
              <a:t>周围动态物体信息的模块，它提取邻车等动态体的运动数据，为后续模型提供周围环境的动态上下文。</a:t>
            </a:r>
          </a:p>
          <a:p>
            <a:r>
              <a:rPr lang="en-US" altLang="zh-CN"/>
              <a:t>3. </a:t>
            </a:r>
            <a:r>
              <a:rPr lang="zh-CN" altLang="en-US"/>
              <a:t>地图信息处理模块。它主要负责提取车道边界、中心线以及目标路径等空间信息。</a:t>
            </a:r>
          </a:p>
          <a:p>
            <a:r>
              <a:rPr lang="en-US" altLang="zh-CN"/>
              <a:t>4.</a:t>
            </a:r>
            <a:r>
              <a:rPr lang="zh-CN" altLang="en-US"/>
              <a:t>静态物体处理模块。它会提取场景中的静态障碍物，例如交通锥桶、护栏等内容，构建出可行驶区域与障碍物之间的空间约束。</a:t>
            </a:r>
          </a:p>
          <a:p>
            <a:r>
              <a:rPr lang="zh-CN" altLang="en-US"/>
              <a:t>此外，在所有数据提取完成后，代码还会执行归一化和坐标变换操作，将不同模块输出的空间信息统一到以自车为中心的坐标系中，确保数据对齐与表示一致性。</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这一页我们具体介绍数据预处理中的第一个模块，也就是自车状态信息处理模块。</a:t>
            </a:r>
          </a:p>
          <a:p>
            <a:r>
              <a:rPr lang="zh-CN" altLang="en-US"/>
              <a:t>核心任务是通过名为</a:t>
            </a:r>
            <a:r>
              <a:rPr lang="en-US" altLang="zh-CN"/>
              <a:t> calculate_additional_ego_states </a:t>
            </a:r>
            <a:r>
              <a:rPr lang="zh-CN" altLang="en-US"/>
              <a:t>的函数，对原始的自车状态进行扩展和转换。</a:t>
            </a:r>
            <a:endParaRPr lang="en-US" altLang="zh-CN"/>
          </a:p>
          <a:p>
            <a:r>
              <a:rPr lang="zh-CN" altLang="en-US"/>
              <a:t>具体来说，它会将自车的原始位置、速度和加速度等信息，整理为一个包含</a:t>
            </a:r>
            <a:r>
              <a:rPr lang="en-US" altLang="zh-CN"/>
              <a:t> 10 </a:t>
            </a:r>
            <a:r>
              <a:rPr lang="zh-CN" altLang="en-US"/>
              <a:t>个维度的状态向量，作为后续模型输入。</a:t>
            </a:r>
            <a:endParaRPr lang="en-US" altLang="zh-CN"/>
          </a:p>
          <a:p>
            <a:r>
              <a:rPr lang="zh-CN" altLang="en-US"/>
              <a:t>这</a:t>
            </a:r>
            <a:r>
              <a:rPr lang="en-US" altLang="zh-CN"/>
              <a:t> 10 </a:t>
            </a:r>
            <a:r>
              <a:rPr lang="zh-CN" altLang="en-US"/>
              <a:t>个维度具体包括：</a:t>
            </a:r>
            <a:endParaRPr lang="en-US" altLang="zh-CN"/>
          </a:p>
          <a:p>
            <a:r>
              <a:rPr lang="zh-CN" altLang="en-US"/>
              <a:t>位置，即</a:t>
            </a:r>
            <a:r>
              <a:rPr lang="en-US" altLang="zh-CN"/>
              <a:t> x,y</a:t>
            </a:r>
            <a:r>
              <a:rPr lang="zh-CN" altLang="en-US"/>
              <a:t>；</a:t>
            </a:r>
            <a:endParaRPr lang="en-US" altLang="zh-CN"/>
          </a:p>
          <a:p>
            <a:r>
              <a:rPr lang="zh-CN" altLang="en-US"/>
              <a:t>朝向，这里使用</a:t>
            </a:r>
            <a:r>
              <a:rPr lang="en-US" altLang="zh-CN"/>
              <a:t> cosθ,sinθ </a:t>
            </a:r>
            <a:r>
              <a:rPr lang="zh-CN" altLang="en-US"/>
              <a:t>的三角函数形式来编码，</a:t>
            </a:r>
            <a:r>
              <a:rPr lang="en-US" altLang="zh-CN"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 </a:t>
            </a:r>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通过未来位置计算得出，</a:t>
            </a:r>
            <a:r>
              <a:rPr lang="zh-CN" altLang="en-US"/>
              <a:t>将原本角度信息变换为连续空间上的向量；</a:t>
            </a:r>
            <a:endParaRPr lang="en-US" altLang="zh-CN"/>
          </a:p>
          <a:p>
            <a:r>
              <a:rPr lang="zh-CN" altLang="en-US"/>
              <a:t>速度，包括横向和纵向的速度分量</a:t>
            </a:r>
            <a:r>
              <a:rPr lang="en-US" altLang="zh-CN"/>
              <a:t> vx,vy</a:t>
            </a:r>
            <a:r>
              <a:rPr lang="zh-CN" altLang="en-US"/>
              <a:t>；</a:t>
            </a:r>
            <a:endParaRPr lang="en-US" altLang="zh-CN"/>
          </a:p>
          <a:p>
            <a:r>
              <a:rPr lang="zh-CN" altLang="en-US"/>
              <a:t>加速度</a:t>
            </a:r>
            <a:r>
              <a:rPr lang="en-US" altLang="zh-CN"/>
              <a:t>  ax,ay</a:t>
            </a:r>
            <a:r>
              <a:rPr lang="zh-CN" altLang="en-US"/>
              <a:t>；</a:t>
            </a:r>
            <a:endParaRPr lang="en-US" altLang="zh-CN"/>
          </a:p>
          <a:p>
            <a:r>
              <a:rPr lang="zh-CN" altLang="en-US"/>
              <a:t>以及两个角度类指标：转向角</a:t>
            </a:r>
            <a:r>
              <a:rPr lang="en-US" altLang="zh-CN"/>
              <a:t> </a:t>
            </a:r>
            <a:r>
              <a:rPr lang="zh-CN" altLang="en-US"/>
              <a:t>和</a:t>
            </a:r>
            <a:r>
              <a:rPr lang="en-US" altLang="zh-CN"/>
              <a:t> </a:t>
            </a:r>
            <a:r>
              <a:rPr lang="zh-CN" altLang="en-US"/>
              <a:t>偏航率，用于描述车辆转向状态的变化趋势。</a:t>
            </a:r>
            <a:endParaRPr lang="en-US" altLang="zh-CN"/>
          </a:p>
          <a:p>
            <a:r>
              <a:rPr lang="zh-CN" altLang="en-US"/>
              <a:t>这些信息共同构成了车辆当前时刻的完整动态状态。</a:t>
            </a:r>
          </a:p>
          <a:p>
            <a:endParaRPr lang="zh-CN" altLang="en-US"/>
          </a:p>
          <a:p>
            <a:r>
              <a:rPr lang="zh-CN" altLang="en-US"/>
              <a:t>该模块所输出的自车状态不仅是模型的输入，更是整个轨迹预测过程的起点。</a:t>
            </a:r>
            <a:endParaRPr lang="en-US" altLang="zh-CN"/>
          </a:p>
          <a:p>
            <a:r>
              <a:rPr lang="zh-CN" altLang="en-US"/>
              <a:t>在推理阶段，扩散模型的轨迹生成必须以当前的自车状态为起点，才能确保生成的轨迹是从正确的时间点和位置出发，具有物理连续性。</a:t>
            </a:r>
            <a:endParaRPr lang="en-US" altLang="zh-CN"/>
          </a:p>
          <a:p>
            <a:r>
              <a:rPr lang="zh-CN" altLang="en-US"/>
              <a:t>否则，模型可能会从一个完全不连贯的状态开始采样，导致轨迹跳跃或不合理。</a:t>
            </a:r>
            <a:endParaRPr lang="en-US" altLang="zh-CN"/>
          </a:p>
          <a:p>
            <a:r>
              <a:rPr lang="zh-CN" altLang="en-US"/>
              <a:t>此外，这些状态不仅仅用于推理阶段，在训练过程中，自车的未来状态信息也会作为监督信号，用于训练模型学习正确的运动趋势。</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这一页我们具体介绍数据预处理中的第二个模块，也就是</a:t>
            </a:r>
            <a:r>
              <a:rPr lang="zh-CN" altLang="en-US"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周围物体信息</a:t>
            </a:r>
            <a:r>
              <a:rPr lang="zh-CN" altLang="en-US" dirty="0">
                <a:sym typeface="+mn-ea"/>
              </a:rPr>
              <a:t>处理模块。</a:t>
            </a:r>
          </a:p>
          <a:p>
            <a:r>
              <a:rPr lang="zh-CN" altLang="en-US" dirty="0">
                <a:sym typeface="+mn-ea"/>
              </a:rPr>
              <a:t>该模块</a:t>
            </a:r>
            <a:r>
              <a:rPr lang="zh-CN" altLang="en-US" dirty="0"/>
              <a:t>主要处理场景中的动态物体，包括车辆、行人、自行车。</a:t>
            </a:r>
          </a:p>
          <a:p>
            <a:r>
              <a:rPr lang="zh-CN" altLang="en-US" dirty="0"/>
              <a:t>这个模块的第一步是从原始数据中提取每个动态体在过去一段时间内的轨迹数据，其中包含了该物体的位置、朝向、速度、尺寸、类别等多个维度的属性信息。</a:t>
            </a:r>
            <a:endParaRPr lang="en-US" altLang="zh-CN" dirty="0"/>
          </a:p>
          <a:p>
            <a:r>
              <a:rPr lang="zh-CN" altLang="en-US" dirty="0"/>
              <a:t>接下来，系统会根据多个物体之间的距离顺序进行筛选排序，从而确定哪些是最接近、最相关的动态体。这样可以有效控制输入规模，同时聚焦对当前轨迹预测最有影响的周边对象。</a:t>
            </a:r>
            <a:endParaRPr lang="en-US" altLang="zh-CN" dirty="0"/>
          </a:p>
          <a:p>
            <a:r>
              <a:rPr lang="zh-CN" altLang="en-US" dirty="0"/>
              <a:t>提取到的所有轨迹数据都会转换为自车坐标系下的相对位置表示，以保证模型输入在空间尺度上的一致性。</a:t>
            </a:r>
            <a:endParaRPr lang="en-US" altLang="zh-CN" dirty="0"/>
          </a:p>
          <a:p>
            <a:r>
              <a:rPr lang="zh-CN" altLang="en-US" dirty="0"/>
              <a:t>此外，不同类型的动态物体还会被赋予独立的类别标签，并通过独热编码的方式进行表示，包括车辆、行人、自行车这三类，便于模型在输入端区分不同交通参与者的语义属性。</a:t>
            </a:r>
          </a:p>
          <a:p>
            <a:endParaRPr lang="zh-CN" altLang="en-US" dirty="0"/>
          </a:p>
          <a:p>
            <a:r>
              <a:rPr lang="zh-CN" altLang="en-US" dirty="0"/>
              <a:t>周围物体处理的一个关键方面是为模型选择最相关的物体，因为场景中可能有许多物体，但模型的容量有限。</a:t>
            </a:r>
          </a:p>
          <a:p>
            <a:r>
              <a:rPr lang="zh-CN" altLang="en-US" dirty="0"/>
              <a:t>其具体选择逻辑为距离自车越近，考虑优先级越高。同时对行人和自行车还有特殊逻辑，可以设置最少需要考虑到的</a:t>
            </a:r>
            <a:r>
              <a:rPr lang="zh-CN" altLang="en-US" dirty="0">
                <a:sym typeface="+mn-ea"/>
              </a:rPr>
              <a:t>行人</a:t>
            </a:r>
            <a:r>
              <a:rPr lang="en-US" altLang="zh-CN" dirty="0">
                <a:sym typeface="+mn-ea"/>
              </a:rPr>
              <a:t>/</a:t>
            </a:r>
            <a:r>
              <a:rPr lang="zh-CN" altLang="en-US" dirty="0">
                <a:sym typeface="+mn-ea"/>
              </a:rPr>
              <a:t>自行车数量，</a:t>
            </a:r>
            <a:r>
              <a:rPr lang="zh-CN" altLang="en-US" dirty="0"/>
              <a:t>在确保行人</a:t>
            </a:r>
            <a:r>
              <a:rPr lang="en-US" altLang="zh-CN" dirty="0"/>
              <a:t>/</a:t>
            </a:r>
            <a:r>
              <a:rPr lang="zh-CN" altLang="en-US" dirty="0"/>
              <a:t>自行车数量后优先考虑车辆。</a:t>
            </a:r>
          </a:p>
          <a:p>
            <a:r>
              <a:rPr lang="zh-CN" altLang="en-US" dirty="0"/>
              <a:t>这可确保模型输入中包含最相关的物体，并在不同的物体类型之间保持平衡。</a:t>
            </a:r>
          </a:p>
          <a:p>
            <a:endParaRPr lang="zh-CN" altLang="en-US" dirty="0"/>
          </a:p>
          <a:p>
            <a:r>
              <a:rPr lang="zh-CN" altLang="en-US" dirty="0"/>
              <a:t>在</a:t>
            </a:r>
            <a:r>
              <a:rPr lang="en-US" altLang="zh-CN" dirty="0"/>
              <a:t> </a:t>
            </a:r>
            <a:r>
              <a:rPr lang="en-US" altLang="zh-CN" dirty="0" err="1"/>
              <a:t>DiT</a:t>
            </a:r>
            <a:r>
              <a:rPr lang="en-US" altLang="zh-CN" dirty="0"/>
              <a:t> </a:t>
            </a:r>
            <a:r>
              <a:rPr lang="zh-CN" altLang="en-US" dirty="0"/>
              <a:t>模型的推理过程中，</a:t>
            </a:r>
            <a:r>
              <a:rPr lang="en-US" altLang="zh-CN" dirty="0" err="1"/>
              <a:t>AgentProcessor</a:t>
            </a:r>
            <a:r>
              <a:rPr lang="en-US" altLang="zh-CN" dirty="0"/>
              <a:t> </a:t>
            </a:r>
            <a:r>
              <a:rPr lang="zh-CN" altLang="en-US" dirty="0"/>
              <a:t>提供的历史轨迹数据起着非常关键的作用。</a:t>
            </a:r>
            <a:endParaRPr lang="en-US" altLang="zh-CN" dirty="0"/>
          </a:p>
          <a:p>
            <a:r>
              <a:rPr lang="zh-CN" altLang="en-US" dirty="0"/>
              <a:t>这些历史轨迹会经过编码器模块进一步处理，然后作为输入的一部分被送入</a:t>
            </a:r>
            <a:r>
              <a:rPr lang="en-US" altLang="zh-CN" dirty="0"/>
              <a:t> Transformer</a:t>
            </a:r>
            <a:r>
              <a:rPr lang="zh-CN" altLang="en-US" dirty="0"/>
              <a:t>，用于建模当前环境中的交通交互关系。</a:t>
            </a:r>
            <a:endParaRPr lang="en-US" altLang="zh-CN" dirty="0"/>
          </a:p>
          <a:p>
            <a:r>
              <a:rPr lang="zh-CN" altLang="en-US" dirty="0"/>
              <a:t>具体来说，模型不仅需要知道当前有哪些周边对象，更重要的是，它要通过历史轨迹来理解这些对象的运动趋势和行为模式。</a:t>
            </a:r>
            <a:endParaRPr lang="en-US" altLang="zh-CN" dirty="0"/>
          </a:p>
          <a:p>
            <a:r>
              <a:rPr lang="zh-CN" altLang="en-US" dirty="0"/>
              <a:t>此外，在多车协同场景下，模型还要能够根据周围物体的相对位置和动态状态，推理出自车和周围车辆的合理路径。</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这一页我们介绍的是第三个数据处理模块</a:t>
            </a:r>
            <a:r>
              <a:rPr lang="en-US" altLang="zh-CN"/>
              <a:t>——MapProcessor</a:t>
            </a:r>
            <a:r>
              <a:rPr lang="zh-CN" altLang="en-US"/>
              <a:t>，也就是地图信息处理模块。</a:t>
            </a:r>
          </a:p>
          <a:p>
            <a:r>
              <a:rPr lang="en-US" altLang="zh-CN"/>
              <a:t>MapProcessor </a:t>
            </a:r>
            <a:r>
              <a:rPr lang="zh-CN" altLang="en-US"/>
              <a:t>的主要任务是从高精地图中提取出路径规划相关的信息，特别是与车道有关的要素。</a:t>
            </a:r>
          </a:p>
          <a:p>
            <a:endParaRPr lang="en-US" altLang="zh-CN"/>
          </a:p>
          <a:p>
            <a:r>
              <a:rPr lang="zh-CN" altLang="en-US"/>
              <a:t>它提取的内容包括：</a:t>
            </a:r>
          </a:p>
          <a:p>
            <a:r>
              <a:rPr lang="zh-CN" altLang="en-US"/>
              <a:t>车道中心线，用于表示车辆应该在哪条主路径上行驶；</a:t>
            </a:r>
          </a:p>
          <a:p>
            <a:r>
              <a:rPr lang="zh-CN" altLang="en-US"/>
              <a:t>左右边界，也就是车道的左右两侧限制，定义可行驶区域；</a:t>
            </a:r>
            <a:endParaRPr lang="en-US" altLang="zh-CN"/>
          </a:p>
          <a:p>
            <a:r>
              <a:rPr lang="zh-CN" altLang="en-US"/>
              <a:t>路径车道，即模型推荐行驶的主干路径；</a:t>
            </a:r>
            <a:endParaRPr lang="en-US" altLang="zh-CN"/>
          </a:p>
          <a:p>
            <a:r>
              <a:rPr lang="zh-CN" altLang="en-US"/>
              <a:t>红绿灯状态，用于建模交通信号的限制；</a:t>
            </a:r>
            <a:endParaRPr lang="en-US" altLang="zh-CN"/>
          </a:p>
          <a:p>
            <a:r>
              <a:rPr lang="zh-CN" altLang="en-US"/>
              <a:t>以及限速信息，帮助模型了解当前道路段的速度约束。</a:t>
            </a:r>
          </a:p>
          <a:p>
            <a:endParaRPr lang="zh-CN" altLang="en-US"/>
          </a:p>
          <a:p>
            <a:r>
              <a:rPr lang="zh-CN" altLang="en-US"/>
              <a:t>这些地图数据，特别是路径车道信息，在模型中将通过专门的模块</a:t>
            </a:r>
            <a:r>
              <a:rPr lang="en-US" altLang="zh-CN"/>
              <a:t> RouteEncoder </a:t>
            </a:r>
            <a:r>
              <a:rPr lang="zh-CN" altLang="en-US"/>
              <a:t>进行编码，作为引导轨迹生成的条件输入。</a:t>
            </a:r>
            <a:endParaRPr lang="en-US" altLang="zh-CN"/>
          </a:p>
          <a:p>
            <a:r>
              <a:rPr lang="zh-CN" altLang="en-US"/>
              <a:t>可以简单理解为：地图信息是空间约束的来源，告诉模型</a:t>
            </a:r>
            <a:r>
              <a:rPr lang="en-US" altLang="zh-CN"/>
              <a:t>“</a:t>
            </a:r>
            <a:r>
              <a:rPr lang="zh-CN" altLang="en-US"/>
              <a:t>哪些地方能走</a:t>
            </a:r>
            <a:r>
              <a:rPr lang="en-US" altLang="zh-CN"/>
              <a:t>”</a:t>
            </a:r>
            <a:r>
              <a:rPr lang="zh-CN" altLang="en-US"/>
              <a:t>、</a:t>
            </a:r>
            <a:r>
              <a:rPr lang="en-US" altLang="zh-CN"/>
              <a:t>“</a:t>
            </a:r>
            <a:r>
              <a:rPr lang="zh-CN" altLang="en-US"/>
              <a:t>大概该往哪里走</a:t>
            </a:r>
            <a:r>
              <a:rPr lang="en-US" altLang="zh-CN"/>
              <a:t>”</a:t>
            </a:r>
            <a:r>
              <a:rPr lang="zh-CN" altLang="en-US"/>
              <a:t>，避免车辆在空间上偏离规划路线或驶入无效区域。</a:t>
            </a:r>
            <a:endParaRPr lang="en-US" altLang="zh-CN"/>
          </a:p>
          <a:p>
            <a:r>
              <a:rPr lang="zh-CN" altLang="en-US"/>
              <a:t>其中，路径车道可以看作是一种软引导信号，为模型提供一条由当前车辆位置出发，到达目标位置之间的</a:t>
            </a:r>
            <a:r>
              <a:rPr lang="en-US" altLang="zh-CN"/>
              <a:t>“</a:t>
            </a:r>
            <a:r>
              <a:rPr lang="zh-CN" altLang="en-US"/>
              <a:t>先验建议路线</a:t>
            </a:r>
            <a:r>
              <a:rPr lang="en-US" altLang="zh-CN"/>
              <a:t>”</a:t>
            </a:r>
            <a:r>
              <a:rPr lang="zh-CN" altLang="en-US"/>
              <a:t>。</a:t>
            </a:r>
          </a:p>
          <a:p>
            <a:r>
              <a:rPr lang="zh-CN" altLang="en-US"/>
              <a:t>这条路径可能不是唯一的，但它是地图系统中最合理、最符合规则的行驶建议。</a:t>
            </a:r>
          </a:p>
          <a:p>
            <a:r>
              <a:rPr lang="zh-CN" altLang="en-US"/>
              <a:t>此外，像红绿灯状态和限速等信息，也能帮助模型学习更加符合交通规则的轨迹行为，比如停车、减速或直道加速等。</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这一页我们介绍数据预处理模块中的最后一个组成部分</a:t>
            </a:r>
            <a:r>
              <a:rPr lang="en-US" altLang="zh-CN"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——StaticProcessor</a:t>
            </a:r>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，也就是静态物体处理模块。</a:t>
            </a:r>
          </a:p>
          <a:p>
            <a:endParaRPr lang="en-US" altLang="zh-CN"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endParaRPr>
          </a:p>
          <a:p>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静态物体处理模块主要针对交通锥、护栏等固定障碍物进行提取与编码。</a:t>
            </a:r>
          </a:p>
          <a:p>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首先，它会提取静态物体的位置信息，与动态物体类似，这些信息包括了物体的坐标、朝向、尺寸，以及物体的类型标签，只是缺少了速度数据。</a:t>
            </a:r>
          </a:p>
          <a:p>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静态物体的类别信息同样采用独热编码，主要包括以下四类：</a:t>
            </a:r>
          </a:p>
          <a:p>
            <a:r>
              <a:rPr lang="en-US" altLang="zh-CN"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C</a:t>
            </a:r>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区标志牌</a:t>
            </a:r>
            <a:r>
              <a:rPr lang="zh-CN" altLang="en-US"/>
              <a:t>用于引导车辆靠近停车区、上下客区域；模型可能将其作为目标区域处理</a:t>
            </a:r>
          </a:p>
          <a:p>
            <a:r>
              <a:rPr lang="zh-CN" altLang="en-US"/>
              <a:t>道路障碍物如水马、护栏、施工挡板等，通常是指硬障碍物，路径规划需强烈避让，影响可行驶区域</a:t>
            </a:r>
          </a:p>
          <a:p>
            <a:r>
              <a:rPr lang="zh-CN" altLang="en-US"/>
              <a:t>交通锥桶如临时施工区划线、车道合流提醒，可视为</a:t>
            </a:r>
            <a:r>
              <a:rPr lang="en-US" altLang="zh-CN"/>
              <a:t>“</a:t>
            </a:r>
            <a:r>
              <a:rPr lang="zh-CN" altLang="en-US"/>
              <a:t>软</a:t>
            </a:r>
            <a:r>
              <a:rPr lang="en-US" altLang="zh-CN"/>
              <a:t>”</a:t>
            </a:r>
            <a:r>
              <a:rPr lang="zh-CN" altLang="en-US"/>
              <a:t>障碍，模型可选择谨慎绕行但非必须</a:t>
            </a:r>
          </a:p>
          <a:p>
            <a:r>
              <a:rPr lang="zh-CN" altLang="en-US"/>
              <a:t>通用障碍物指未明确分类的实体，如垃圾桶、随机停靠物体等，默认避让但缺少具体语义，通常在建模中权重较低</a:t>
            </a:r>
          </a:p>
          <a:p>
            <a:endParaRPr lang="zh-CN" altLang="en-US"/>
          </a:p>
          <a:p>
            <a:r>
              <a:rPr lang="zh-CN" altLang="en-US"/>
              <a:t>虽然静态物体不像周围车辆那样具有轨迹，但它们在模型推理过程中扮演着重要的空间约束角色。</a:t>
            </a:r>
            <a:endParaRPr lang="en-US" altLang="zh-CN"/>
          </a:p>
          <a:p>
            <a:r>
              <a:rPr lang="zh-CN" altLang="en-US"/>
              <a:t>它提醒模型当前环境中有哪些区域是不可通行或需要绕开的，这对生成安全、物理可行的轨迹至关重要。</a:t>
            </a:r>
            <a:endParaRPr lang="en-US" altLang="zh-CN"/>
          </a:p>
          <a:p>
            <a:r>
              <a:rPr lang="zh-CN" altLang="en-US"/>
              <a:t>通过这些静态障碍物的信息，模型能够学习到更强的空间感知能力，避免生成穿越护栏、压过锥桶等不合理行为，同时提升对复杂场景中可行驶区域的识别与规避能力。</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本页我们介绍的是</a:t>
            </a:r>
            <a:r>
              <a:rPr lang="en-US" altLang="zh-CN"/>
              <a:t> Diffusion Planner </a:t>
            </a:r>
            <a:r>
              <a:rPr lang="zh-CN" altLang="en-US"/>
              <a:t>的训练循环流程，主要是前两个环节：数据加载与增强，以及前向传播过程。</a:t>
            </a:r>
          </a:p>
          <a:p>
            <a:r>
              <a:rPr lang="zh-CN" altLang="en-US"/>
              <a:t>首先来看环节一：数据加载与增强。</a:t>
            </a:r>
            <a:endParaRPr lang="en-US" altLang="zh-CN"/>
          </a:p>
          <a:p>
            <a:r>
              <a:rPr lang="zh-CN" altLang="en-US"/>
              <a:t>在每个训练循环中，模型会从已经处理好的</a:t>
            </a:r>
            <a:r>
              <a:rPr lang="en-US" altLang="zh-CN"/>
              <a:t> .npz </a:t>
            </a:r>
            <a:r>
              <a:rPr lang="zh-CN" altLang="en-US"/>
              <a:t>文件中，批量读取每个训练样本。这些样本包括自车、邻车、地图以及静态物体等多种信息。</a:t>
            </a:r>
          </a:p>
          <a:p>
            <a:r>
              <a:rPr lang="zh-CN" altLang="en-US"/>
              <a:t>随后，系统会对加载的数据执行增强操作，</a:t>
            </a:r>
            <a:r>
              <a:rPr lang="en-US" altLang="zh-CN"/>
              <a:t>Diffusion Planner </a:t>
            </a:r>
            <a:r>
              <a:rPr lang="zh-CN" altLang="en-US"/>
              <a:t>使用了一种名为</a:t>
            </a:r>
            <a:r>
              <a:rPr lang="en-US" altLang="zh-CN"/>
              <a:t> optic </a:t>
            </a:r>
            <a:r>
              <a:rPr lang="zh-CN" altLang="en-US"/>
              <a:t>的增强策略，包含了多种空间变换手段，比如旋转、镜像以及扰动等。这些增强操作的目的，是增加模型所能看到的场景多样性，从而提升其泛化能力，避免在验证或实际部署阶段因分布差异而失效。</a:t>
            </a:r>
          </a:p>
          <a:p>
            <a:endParaRPr lang="zh-CN" altLang="en-US"/>
          </a:p>
          <a:p>
            <a:r>
              <a:rPr lang="zh-CN" altLang="en-US"/>
              <a:t>环节二：前向传播</a:t>
            </a:r>
          </a:p>
          <a:p>
            <a:r>
              <a:rPr lang="zh-CN" altLang="en-US"/>
              <a:t>在这一阶段，扩散模型将根据条件输入，完成一次轨迹生成任务，也就是我们说的</a:t>
            </a:r>
            <a:r>
              <a:rPr lang="en-US" altLang="zh-CN"/>
              <a:t>“</a:t>
            </a:r>
            <a:r>
              <a:rPr lang="zh-CN" altLang="en-US"/>
              <a:t>扩散还原</a:t>
            </a:r>
            <a:r>
              <a:rPr lang="en-US" altLang="zh-CN"/>
              <a:t>”</a:t>
            </a:r>
            <a:r>
              <a:rPr lang="zh-CN" altLang="en-US"/>
              <a:t>。</a:t>
            </a:r>
            <a:endParaRPr lang="en-US" altLang="zh-CN"/>
          </a:p>
          <a:p>
            <a:r>
              <a:rPr lang="zh-CN" altLang="en-US"/>
              <a:t>首先，模型会将从前面数据加载环节获取到的自车状态、邻车轨迹和地图信息作为条件输入，送入主干结构</a:t>
            </a:r>
            <a:r>
              <a:rPr lang="en-US" altLang="zh-CN"/>
              <a:t> DiT</a:t>
            </a:r>
            <a:r>
              <a:rPr lang="zh-CN" altLang="en-US"/>
              <a:t>（</a:t>
            </a:r>
            <a:r>
              <a:rPr lang="en-US" altLang="zh-CN"/>
              <a:t>Diffusion Transformer</a:t>
            </a:r>
            <a:r>
              <a:rPr lang="zh-CN" altLang="en-US"/>
              <a:t>）。</a:t>
            </a:r>
            <a:endParaRPr lang="en-US" altLang="zh-CN"/>
          </a:p>
          <a:p>
            <a:r>
              <a:rPr lang="zh-CN" altLang="en-US"/>
              <a:t>随后，模型会接收一个随机噪声初始化的目标轨迹，并在多个扩散时间步中逐步对其去噪，学习如何还原出接近真实的轨迹分布。这些轨迹包含了自车和邻车的未来行为。</a:t>
            </a:r>
          </a:p>
          <a:p>
            <a:r>
              <a:rPr lang="zh-CN" altLang="en-US"/>
              <a:t>这个阶段不仅生成轨迹本身，也会记录下去噪预测与真实轨迹之间的差异，为后续的损失计算和参数更新做好准备。</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接下来是训练循环的第三个环节</a:t>
            </a:r>
            <a:r>
              <a:rPr lang="en-US" altLang="zh-CN"/>
              <a:t>——</a:t>
            </a:r>
            <a:r>
              <a:rPr lang="zh-CN" altLang="en-US"/>
              <a:t>损失计算。</a:t>
            </a:r>
          </a:p>
          <a:p>
            <a:r>
              <a:rPr lang="zh-CN" altLang="en-US"/>
              <a:t>这一环节的核心思想是：联合预测，联合监督。也就是说，</a:t>
            </a:r>
            <a:r>
              <a:rPr lang="en-US" altLang="zh-CN"/>
              <a:t>Diffusion Planner </a:t>
            </a:r>
            <a:r>
              <a:rPr lang="zh-CN" altLang="en-US"/>
              <a:t>不仅要预测自车未来的轨迹，还要同时预测周围车辆的运动趋势，并通过损失函数对这两部分共同进行监督。</a:t>
            </a:r>
          </a:p>
          <a:p>
            <a:r>
              <a:rPr lang="zh-CN" altLang="en-US"/>
              <a:t>具体来说，模型的总损失由两个主要组成部分构成：</a:t>
            </a:r>
            <a:endParaRPr lang="en-US" altLang="zh-CN"/>
          </a:p>
          <a:p>
            <a:r>
              <a:rPr lang="zh-CN" altLang="en-US"/>
              <a:t>第一项是</a:t>
            </a:r>
            <a:r>
              <a:rPr lang="en-US" altLang="zh-CN"/>
              <a:t> Ego Planning Loss</a:t>
            </a:r>
            <a:r>
              <a:rPr lang="zh-CN" altLang="en-US"/>
              <a:t>，即自车轨迹的预测误差；</a:t>
            </a:r>
            <a:endParaRPr lang="en-US" altLang="zh-CN"/>
          </a:p>
          <a:p>
            <a:r>
              <a:rPr lang="zh-CN" altLang="en-US"/>
              <a:t>第二项是</a:t>
            </a:r>
            <a:r>
              <a:rPr lang="en-US" altLang="zh-CN"/>
              <a:t> Neighbor Prediction Loss</a:t>
            </a:r>
            <a:r>
              <a:rPr lang="zh-CN" altLang="en-US"/>
              <a:t>，也就是对周围车辆轨迹的预测误差。</a:t>
            </a:r>
          </a:p>
          <a:p>
            <a:r>
              <a:rPr lang="zh-CN" altLang="en-US"/>
              <a:t>最终的总损失是这两项的加权组合，其中，</a:t>
            </a:r>
            <a:r>
              <a:rPr lang="en-US" altLang="zh-CN"/>
              <a:t>α </a:t>
            </a:r>
            <a:r>
              <a:rPr lang="zh-CN" altLang="en-US"/>
              <a:t>是一个可调的权重参数，用来控制自车规划在训练中的重要程度。通过调节这个参数，我们可以更关注自车的准确性，或者提升整体交互建模的能力。</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在代码中，作者提供了两种损失函数</a:t>
            </a:r>
          </a:p>
          <a:p>
            <a:r>
              <a:rPr lang="zh-CN" altLang="en-US"/>
              <a:t>第一个是</a:t>
            </a:r>
            <a:r>
              <a:rPr lang="en-US" altLang="zh-CN"/>
              <a:t>score </a:t>
            </a:r>
            <a:r>
              <a:rPr lang="zh-CN" altLang="en-US"/>
              <a:t>模型类型的损失函数，也就是基于分数匹配（</a:t>
            </a:r>
            <a:r>
              <a:rPr lang="en-US" altLang="zh-CN"/>
              <a:t>Score Matching</a:t>
            </a:r>
            <a:r>
              <a:rPr lang="zh-CN" altLang="en-US"/>
              <a:t>）的扩散建模。</a:t>
            </a:r>
          </a:p>
          <a:p>
            <a:r>
              <a:rPr lang="zh-CN" altLang="en-US"/>
              <a:t>它的核心思想是：模型并不直接预测轨迹本身，而是预测轨迹在当前时间步上所对应的噪声梯度方向。</a:t>
            </a:r>
          </a:p>
          <a:p>
            <a:r>
              <a:rPr lang="zh-CN" altLang="en-US"/>
              <a:t>如左侧所示：</a:t>
            </a:r>
          </a:p>
          <a:p>
            <a:r>
              <a:rPr lang="zh-CN" altLang="en-US"/>
              <a:t>预测噪声</a:t>
            </a:r>
            <a:r>
              <a:rPr lang="en-US" altLang="zh-CN"/>
              <a:t>z</a:t>
            </a:r>
            <a:r>
              <a:rPr lang="zh-CN" altLang="en-US"/>
              <a:t>尖</a:t>
            </a:r>
            <a:r>
              <a:rPr lang="en-US" altLang="zh-CN"/>
              <a:t>=s</a:t>
            </a:r>
            <a:r>
              <a:rPr lang="zh-CN" altLang="en-US"/>
              <a:t>西塔乘以</a:t>
            </a:r>
            <a:r>
              <a:rPr lang="en-US" altLang="zh-CN"/>
              <a:t>sigma</a:t>
            </a:r>
            <a:r>
              <a:rPr lang="zh-CN" altLang="en-US"/>
              <a:t>，其中</a:t>
            </a:r>
            <a:r>
              <a:rPr lang="en-US" altLang="zh-CN">
                <a:sym typeface="+mn-ea"/>
              </a:rPr>
              <a:t>s</a:t>
            </a:r>
            <a:r>
              <a:rPr lang="zh-CN" altLang="en-US">
                <a:sym typeface="+mn-ea"/>
              </a:rPr>
              <a:t>西塔是模型预测的分数，</a:t>
            </a:r>
            <a:r>
              <a:rPr lang="en-US" altLang="zh-CN">
                <a:sym typeface="+mn-ea"/>
              </a:rPr>
              <a:t>sigma</a:t>
            </a:r>
            <a:r>
              <a:rPr lang="zh-CN" altLang="en-US">
                <a:sym typeface="+mn-ea"/>
              </a:rPr>
              <a:t>是当前时间步对应的噪声标准差</a:t>
            </a:r>
            <a:endParaRPr lang="en-US" altLang="zh-CN"/>
          </a:p>
          <a:p>
            <a:r>
              <a:rPr lang="zh-CN" altLang="en-US"/>
              <a:t>预测的噪声和真实添加的噪声计算一个分数匹配损失</a:t>
            </a:r>
          </a:p>
          <a:p>
            <a:r>
              <a:rPr lang="zh-CN" altLang="en-US"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目的是让模型预测的</a:t>
            </a:r>
            <a:r>
              <a:rPr lang="en-US" altLang="zh-CN"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t>
            </a:r>
            <a:r>
              <a:rPr lang="zh-CN" altLang="en-US"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噪声梯度</a:t>
            </a:r>
            <a:r>
              <a:rPr lang="en-US" altLang="zh-CN"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t>
            </a:r>
            <a:r>
              <a:rPr lang="zh-CN" altLang="en-US"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要和实际添加的噪声梯度方向相符，从而学会如何从噪声中</a:t>
            </a:r>
            <a:r>
              <a:rPr lang="en-US" altLang="zh-CN"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t>
            </a:r>
            <a:r>
              <a:rPr lang="zh-CN" altLang="en-US"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走回</a:t>
            </a:r>
            <a:r>
              <a:rPr lang="en-US" altLang="zh-CN"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t>
            </a:r>
            <a:r>
              <a:rPr lang="zh-CN" altLang="en-US"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原始轨迹。</a:t>
            </a:r>
            <a:endParaRPr kumimoji="0" lang="zh-CN" altLang="en-US"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endParaRPr lang="zh-CN" altLang="en-US"/>
          </a:p>
          <a:p>
            <a:r>
              <a:rPr lang="zh-CN" altLang="en-US"/>
              <a:t>右侧则是另一种建模方式：</a:t>
            </a:r>
            <a:r>
              <a:rPr lang="en-US" altLang="zh-CN"/>
              <a:t>x_start </a:t>
            </a:r>
            <a:r>
              <a:rPr lang="zh-CN" altLang="en-US"/>
              <a:t>模型类型的损失函数：</a:t>
            </a:r>
          </a:p>
          <a:p>
            <a:r>
              <a:rPr lang="zh-CN" altLang="en-US"/>
              <a:t>它的预测目标更直观，模型直接输出轨迹本体的估计值，写作：（</a:t>
            </a:r>
            <a:r>
              <a:rPr lang="en-US" altLang="zh-CN"/>
              <a:t>ppt</a:t>
            </a:r>
            <a:r>
              <a:rPr lang="zh-CN" altLang="en-US"/>
              <a:t>）</a:t>
            </a:r>
          </a:p>
          <a:p>
            <a:r>
              <a:rPr lang="zh-CN" altLang="en-US"/>
              <a:t>损失函数就是最常见的均方误差（</a:t>
            </a:r>
            <a:r>
              <a:rPr lang="en-US" altLang="zh-CN"/>
              <a:t>MSE</a:t>
            </a:r>
            <a:r>
              <a:rPr lang="zh-CN" altLang="en-US"/>
              <a:t>）</a:t>
            </a:r>
          </a:p>
          <a:p>
            <a:r>
              <a:rPr lang="zh-CN" altLang="en-US"/>
              <a:t>这种方式不再显式学习噪声方向，而是直接从加噪后的输入恢复出原始目标轨迹本身。</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在完成前向传播和损失计算之后，训练流程的最后一个环节是反向传播与参数更新。</a:t>
            </a:r>
          </a:p>
          <a:p>
            <a:r>
              <a:rPr lang="zh-CN" altLang="en-US"/>
              <a:t>这一阶段中作者使用了</a:t>
            </a:r>
            <a:r>
              <a:rPr lang="zh-CN" altLang="en-US"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多项训练技巧，来提升稳定性和收敛速度</a:t>
            </a:r>
          </a:p>
          <a:p>
            <a:r>
              <a:rPr lang="zh-CN" altLang="en-US"/>
              <a:t>首先是</a:t>
            </a:r>
            <a:r>
              <a:rPr lang="en-US" altLang="zh-CN"/>
              <a:t> </a:t>
            </a:r>
            <a:r>
              <a:rPr lang="zh-CN" altLang="en-US"/>
              <a:t>梯度裁剪。</a:t>
            </a:r>
            <a:endParaRPr lang="en-US" altLang="zh-CN"/>
          </a:p>
          <a:p>
            <a:r>
              <a:rPr lang="zh-CN" altLang="en-US"/>
              <a:t>在反向传播中，我们会将梯度范数限制在不超过</a:t>
            </a:r>
            <a:r>
              <a:rPr lang="en-US" altLang="zh-CN"/>
              <a:t> 5 </a:t>
            </a:r>
            <a:r>
              <a:rPr lang="zh-CN" altLang="en-US"/>
              <a:t>的范围之内，这样做的目的是为了防止梯度爆炸，避免模型参数发生剧烈变化，从而造成训练不稳定甚至发散。</a:t>
            </a:r>
          </a:p>
          <a:p>
            <a:r>
              <a:rPr lang="zh-CN" altLang="en-US"/>
              <a:t>代码中使用的优化器为</a:t>
            </a:r>
            <a:r>
              <a:rPr lang="en-US" altLang="zh-CN"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Adam</a:t>
            </a:r>
          </a:p>
          <a:p>
            <a:r>
              <a:rPr lang="zh-CN" altLang="en-US"/>
              <a:t>代码中还使用了</a:t>
            </a:r>
            <a:r>
              <a:rPr lang="en-US" altLang="zh-CN"/>
              <a:t>EMA </a:t>
            </a:r>
            <a:r>
              <a:rPr lang="zh-CN" altLang="en-US"/>
              <a:t>模型，也就是指数滑动平均。这个机制会额外维护一份</a:t>
            </a:r>
            <a:r>
              <a:rPr lang="en-US" altLang="zh-CN"/>
              <a:t>**“</a:t>
            </a:r>
            <a:r>
              <a:rPr lang="zh-CN" altLang="en-US"/>
              <a:t>影子模型</a:t>
            </a:r>
            <a:r>
              <a:rPr lang="en-US" altLang="zh-CN"/>
              <a:t>”**</a:t>
            </a:r>
            <a:r>
              <a:rPr lang="zh-CN" altLang="en-US"/>
              <a:t>，即一份与当前模型参数几乎同步、但变化更加平滑的副本。更新方式如下图所示：</a:t>
            </a:r>
          </a:p>
          <a:p>
            <a:r>
              <a:rPr lang="en-US" altLang="zh-CN"/>
              <a:t>EMA</a:t>
            </a:r>
            <a:r>
              <a:rPr lang="zh-CN" altLang="en-US"/>
              <a:t>模型的参数由先前的</a:t>
            </a:r>
            <a:r>
              <a:rPr lang="en-US" altLang="zh-CN">
                <a:sym typeface="+mn-ea"/>
              </a:rPr>
              <a:t>EMA</a:t>
            </a:r>
            <a:r>
              <a:rPr lang="zh-CN" altLang="en-US">
                <a:sym typeface="+mn-ea"/>
              </a:rPr>
              <a:t>模型参数和当当前模型的实际参数组合而成，其中典型的</a:t>
            </a:r>
            <a:r>
              <a:rPr lang="en-US" altLang="zh-CN">
                <a:sym typeface="+mn-ea"/>
              </a:rPr>
              <a:t>α=0.999</a:t>
            </a:r>
            <a:r>
              <a:rPr lang="zh-CN" altLang="en-US">
                <a:sym typeface="+mn-ea"/>
              </a:rPr>
              <a:t>，</a:t>
            </a:r>
            <a:r>
              <a:rPr lang="zh-CN" altLang="en-US"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越接近</a:t>
            </a:r>
            <a:r>
              <a:rPr lang="en-US" altLang="zh-CN"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 1 </a:t>
            </a:r>
            <a:r>
              <a:rPr lang="zh-CN" altLang="en-US"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表示越</a:t>
            </a:r>
            <a:r>
              <a:rPr lang="en-US" altLang="zh-CN"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t>
            </a:r>
            <a:r>
              <a:rPr lang="zh-CN" altLang="en-US"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稳定</a:t>
            </a:r>
            <a:r>
              <a:rPr lang="en-US" altLang="zh-CN"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t>
            </a:r>
          </a:p>
          <a:p>
            <a:r>
              <a:rPr lang="zh-CN" altLang="en-US">
                <a:sym typeface="+mn-ea"/>
              </a:rPr>
              <a:t>这个</a:t>
            </a:r>
            <a:r>
              <a:rPr lang="en-US" altLang="zh-CN">
                <a:sym typeface="+mn-ea"/>
              </a:rPr>
              <a:t> EMA </a:t>
            </a:r>
            <a:r>
              <a:rPr lang="zh-CN" altLang="en-US">
                <a:sym typeface="+mn-ea"/>
              </a:rPr>
              <a:t>模型的作用是增强训练过程的抗噪性，尤其是在训练中后期模型参数逐渐收敛时，</a:t>
            </a:r>
            <a:r>
              <a:rPr lang="en-US" altLang="zh-CN">
                <a:sym typeface="+mn-ea"/>
              </a:rPr>
              <a:t>EMA </a:t>
            </a:r>
            <a:r>
              <a:rPr lang="zh-CN" altLang="en-US">
                <a:sym typeface="+mn-ea"/>
              </a:rPr>
              <a:t>可以有效抑制波动。</a:t>
            </a:r>
          </a:p>
          <a:p>
            <a:r>
              <a:rPr lang="zh-CN" altLang="en-US">
                <a:sym typeface="+mn-ea"/>
              </a:rPr>
              <a:t>最终，在验证或推理阶段，我们会优先使用</a:t>
            </a:r>
            <a:r>
              <a:rPr lang="en-US" altLang="zh-CN">
                <a:sym typeface="+mn-ea"/>
              </a:rPr>
              <a:t> EMA </a:t>
            </a:r>
            <a:r>
              <a:rPr lang="zh-CN" altLang="en-US">
                <a:sym typeface="+mn-ea"/>
              </a:rPr>
              <a:t>模型作为输出轨迹的生成器，因为它通常比主模型更加平稳、泛化性能更好。</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接下来我们进入最后一个部分的讲解</a:t>
            </a:r>
            <a:r>
              <a:rPr lang="en-US" altLang="zh-CN"/>
              <a:t>——</a:t>
            </a:r>
            <a:r>
              <a:rPr lang="zh-CN" altLang="en-US"/>
              <a:t>推理流程。</a:t>
            </a:r>
            <a:endParaRPr lang="en-US" altLang="zh-CN"/>
          </a:p>
          <a:p>
            <a:r>
              <a:rPr lang="zh-CN" altLang="en-US"/>
              <a:t>在模型训练完成并进入推理阶段之后，我们会向模型提供一系列结构化的输入信息，并由模型输出轨迹预测结果。</a:t>
            </a:r>
          </a:p>
          <a:p>
            <a:r>
              <a:rPr lang="zh-CN" altLang="en-US"/>
              <a:t>首先来看输入信息。</a:t>
            </a:r>
            <a:endParaRPr lang="en-US" altLang="zh-CN"/>
          </a:p>
          <a:p>
            <a:r>
              <a:rPr lang="en-US" altLang="zh-CN"/>
              <a:t>Diffusion Planner </a:t>
            </a:r>
            <a:r>
              <a:rPr lang="zh-CN" altLang="en-US"/>
              <a:t>模型在推理时依然沿用训练阶段的数据结构，总共包含四类关键输入：</a:t>
            </a:r>
          </a:p>
          <a:p>
            <a:r>
              <a:rPr lang="en-US" altLang="zh-CN"/>
              <a:t>1.</a:t>
            </a:r>
            <a:r>
              <a:rPr lang="zh-CN" altLang="en-US"/>
              <a:t>自车状态</a:t>
            </a:r>
          </a:p>
          <a:p>
            <a:r>
              <a:rPr lang="zh-CN" altLang="en-US"/>
              <a:t>包括当前帧的自车位置、速度、加速度、朝向等运动状态信息。</a:t>
            </a:r>
            <a:r>
              <a:rPr lang="en-US" altLang="zh-CN"/>
              <a:t>,</a:t>
            </a:r>
            <a:r>
              <a:rPr lang="zh-CN" altLang="en-US"/>
              <a:t>数据格式为</a:t>
            </a:r>
            <a:r>
              <a:rPr lang="en-US" altLang="zh-CN"/>
              <a:t> [B, 1, 10]</a:t>
            </a:r>
            <a:r>
              <a:rPr lang="zh-CN" altLang="en-US"/>
              <a:t>，其中</a:t>
            </a:r>
            <a:r>
              <a:rPr lang="en-US" altLang="zh-CN"/>
              <a:t> B </a:t>
            </a:r>
            <a:r>
              <a:rPr lang="zh-CN" altLang="en-US"/>
              <a:t>是</a:t>
            </a:r>
            <a:r>
              <a:rPr lang="en-US" altLang="zh-CN"/>
              <a:t> batch size</a:t>
            </a:r>
            <a:r>
              <a:rPr lang="zh-CN" altLang="en-US"/>
              <a:t>，</a:t>
            </a:r>
            <a:r>
              <a:rPr lang="en-US" altLang="zh-CN"/>
              <a:t>10 </a:t>
            </a:r>
            <a:r>
              <a:rPr lang="zh-CN" altLang="en-US"/>
              <a:t>表示自车状态的</a:t>
            </a:r>
            <a:r>
              <a:rPr lang="en-US" altLang="zh-CN"/>
              <a:t> 10 </a:t>
            </a:r>
            <a:r>
              <a:rPr lang="zh-CN" altLang="en-US"/>
              <a:t>个特征维度。</a:t>
            </a:r>
          </a:p>
          <a:p>
            <a:r>
              <a:rPr lang="en-US" altLang="zh-CN"/>
              <a:t>2.</a:t>
            </a:r>
            <a:r>
              <a:rPr lang="zh-CN" altLang="en-US"/>
              <a:t>邻车历史轨迹</a:t>
            </a:r>
          </a:p>
          <a:p>
            <a:r>
              <a:rPr lang="zh-CN" altLang="en-US"/>
              <a:t>表示邻车在过去若干秒内的运动轨迹序列，内容包括位置、速度、尺寸和类别等。</a:t>
            </a:r>
          </a:p>
          <a:p>
            <a:r>
              <a:rPr lang="zh-CN" altLang="en-US"/>
              <a:t>数据格式为</a:t>
            </a:r>
            <a:r>
              <a:rPr lang="en-US" altLang="zh-CN"/>
              <a:t> [B, N, T, 8]</a:t>
            </a:r>
            <a:r>
              <a:rPr lang="zh-CN" altLang="en-US"/>
              <a:t>，</a:t>
            </a:r>
            <a:r>
              <a:rPr lang="en-US" altLang="zh-CN"/>
              <a:t>N </a:t>
            </a:r>
            <a:r>
              <a:rPr lang="zh-CN" altLang="en-US"/>
              <a:t>是邻车数量，</a:t>
            </a:r>
            <a:r>
              <a:rPr lang="en-US" altLang="zh-CN"/>
              <a:t>T </a:t>
            </a:r>
            <a:r>
              <a:rPr lang="zh-CN" altLang="en-US"/>
              <a:t>是历史帧数，</a:t>
            </a:r>
            <a:r>
              <a:rPr lang="en-US" altLang="zh-CN"/>
              <a:t>8 </a:t>
            </a:r>
            <a:r>
              <a:rPr lang="zh-CN" altLang="en-US"/>
              <a:t>是每一帧的特征维度。</a:t>
            </a:r>
          </a:p>
          <a:p>
            <a:r>
              <a:rPr lang="en-US" altLang="zh-CN"/>
              <a:t>3.</a:t>
            </a:r>
            <a:r>
              <a:rPr lang="zh-CN" altLang="en-US"/>
              <a:t>地图路径信息</a:t>
            </a:r>
          </a:p>
          <a:p>
            <a:r>
              <a:rPr lang="en-US" altLang="zh-CN"/>
              <a:t>4.</a:t>
            </a:r>
            <a:r>
              <a:rPr lang="zh-CN" altLang="en-US"/>
              <a:t>静态障碍物信息</a:t>
            </a:r>
          </a:p>
          <a:p>
            <a:endParaRPr lang="zh-CN" altLang="en-US"/>
          </a:p>
          <a:p>
            <a:r>
              <a:rPr lang="zh-CN" altLang="en-US"/>
              <a:t>再来看输出信息。</a:t>
            </a:r>
          </a:p>
          <a:p>
            <a:endParaRPr lang="en-US" altLang="zh-CN"/>
          </a:p>
          <a:p>
            <a:r>
              <a:rPr lang="zh-CN" altLang="en-US"/>
              <a:t>模型最终输出的是一组预测轨迹，我们用变量</a:t>
            </a:r>
            <a:r>
              <a:rPr lang="en-US" altLang="zh-CN"/>
              <a:t> x</a:t>
            </a:r>
            <a:r>
              <a:rPr lang="en-US" altLang="zh-CN" baseline="-25000"/>
              <a:t>0</a:t>
            </a:r>
            <a:r>
              <a:rPr lang="zh-CN" altLang="en-US"/>
              <a:t>表示去噪后的预测结果。</a:t>
            </a:r>
          </a:p>
          <a:p>
            <a:r>
              <a:rPr lang="zh-CN" altLang="en-US"/>
              <a:t>预测结果的张量格式为</a:t>
            </a:r>
            <a:r>
              <a:rPr lang="en-US" altLang="zh-CN"/>
              <a:t> [B, P, V, 4]</a:t>
            </a:r>
            <a:r>
              <a:rPr lang="zh-CN" altLang="en-US"/>
              <a:t>，其中</a:t>
            </a:r>
            <a:r>
              <a:rPr lang="en-US" altLang="zh-CN"/>
              <a:t> P </a:t>
            </a:r>
            <a:r>
              <a:rPr lang="zh-CN" altLang="en-US"/>
              <a:t>是参与者数量，包括</a:t>
            </a:r>
            <a:r>
              <a:rPr lang="en-US" altLang="zh-CN"/>
              <a:t> 1 </a:t>
            </a:r>
            <a:r>
              <a:rPr lang="zh-CN" altLang="en-US"/>
              <a:t>个自车</a:t>
            </a:r>
            <a:r>
              <a:rPr lang="en-US" altLang="zh-CN"/>
              <a:t> + N </a:t>
            </a:r>
            <a:r>
              <a:rPr lang="zh-CN" altLang="en-US"/>
              <a:t>个被预测邻车；</a:t>
            </a:r>
            <a:r>
              <a:rPr lang="en-US" altLang="zh-CN"/>
              <a:t>V </a:t>
            </a:r>
            <a:r>
              <a:rPr lang="zh-CN" altLang="en-US"/>
              <a:t>是未来预测的时间步数；</a:t>
            </a:r>
            <a:r>
              <a:rPr lang="en-US" altLang="zh-CN"/>
              <a:t>4 </a:t>
            </a:r>
            <a:r>
              <a:rPr lang="zh-CN" altLang="en-US"/>
              <a:t>表示每一帧的轨迹特征：包含位置坐标</a:t>
            </a:r>
            <a:r>
              <a:rPr lang="en-US" altLang="zh-CN"/>
              <a:t> (x,y) </a:t>
            </a:r>
            <a:r>
              <a:rPr lang="zh-CN" altLang="en-US"/>
              <a:t>和朝向编码</a:t>
            </a:r>
            <a:r>
              <a:rPr lang="en-US" altLang="zh-CN"/>
              <a:t> (cosθ,sinθ)</a:t>
            </a:r>
            <a:r>
              <a:rPr lang="zh-CN" altLang="en-US"/>
              <a:t>。</a:t>
            </a:r>
          </a:p>
          <a:p>
            <a:r>
              <a:rPr lang="zh-CN" altLang="en-US"/>
              <a:t>这样的设计不仅压缩了角度的周期性问题，也使得后续路径光滑插值与物理约束建模更为方便。</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9</a:t>
            </a:fld>
            <a:endParaRPr lang="zh-CN" altLang="en-US"/>
          </a:p>
        </p:txBody>
      </p:sp>
    </p:spTree>
    <p:extLst>
      <p:ext uri="{BB962C8B-B14F-4D97-AF65-F5344CB8AC3E}">
        <p14:creationId xmlns:p14="http://schemas.microsoft.com/office/powerpoint/2010/main" val="1392696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本页我们介绍的是论文中的一个重要创新点</a:t>
            </a:r>
            <a:r>
              <a:rPr lang="en-US" altLang="zh-CN"/>
              <a:t>——</a:t>
            </a:r>
            <a:r>
              <a:rPr lang="zh-CN" altLang="en-US"/>
              <a:t>引导函数系统（</a:t>
            </a:r>
            <a:r>
              <a:rPr lang="en-US" altLang="zh-CN"/>
              <a:t>Guidance System</a:t>
            </a:r>
            <a:r>
              <a:rPr lang="zh-CN" altLang="en-US"/>
              <a:t>）。</a:t>
            </a:r>
          </a:p>
          <a:p>
            <a:r>
              <a:rPr lang="zh-CN" altLang="en-US"/>
              <a:t>作者在</a:t>
            </a:r>
            <a:r>
              <a:rPr lang="en-US" altLang="zh-CN"/>
              <a:t> Diffusion Planner </a:t>
            </a:r>
            <a:r>
              <a:rPr lang="zh-CN" altLang="en-US"/>
              <a:t>模型在路径生成过程中引入的梯度引导机制，</a:t>
            </a:r>
            <a:r>
              <a:rPr lang="zh-CN" altLang="en-US"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引导函数通过自动微分计算梯度影响去噪过程。</a:t>
            </a:r>
          </a:p>
          <a:p>
            <a:r>
              <a:rPr lang="zh-CN" altLang="en-US"/>
              <a:t>引导函数，也被称为</a:t>
            </a:r>
            <a:r>
              <a:rPr lang="en-US" altLang="zh-CN"/>
              <a:t>“</a:t>
            </a:r>
            <a:r>
              <a:rPr lang="zh-CN" altLang="en-US"/>
              <a:t>能量函数</a:t>
            </a:r>
            <a:r>
              <a:rPr lang="en-US" altLang="zh-CN"/>
              <a:t>”</a:t>
            </a:r>
            <a:r>
              <a:rPr lang="zh-CN" altLang="en-US"/>
              <a:t>，它的作用体现在每一个扩散时间步的去噪过程中。</a:t>
            </a:r>
          </a:p>
          <a:p>
            <a:r>
              <a:rPr lang="zh-CN" altLang="en-US"/>
              <a:t>每一步模型预测的去噪方向都会受到引导函数的梯度影响。简单来说，引导函数通过修改扩散采样时的</a:t>
            </a:r>
            <a:r>
              <a:rPr lang="en-US" altLang="zh-CN"/>
              <a:t>“</a:t>
            </a:r>
            <a:r>
              <a:rPr lang="zh-CN" altLang="en-US"/>
              <a:t>推力</a:t>
            </a:r>
            <a:r>
              <a:rPr lang="en-US" altLang="zh-CN"/>
              <a:t>”</a:t>
            </a:r>
            <a:r>
              <a:rPr lang="zh-CN" altLang="en-US"/>
              <a:t>方向，让模型</a:t>
            </a:r>
            <a:r>
              <a:rPr lang="en-US" altLang="zh-CN"/>
              <a:t>“</a:t>
            </a:r>
            <a:r>
              <a:rPr lang="zh-CN" altLang="en-US"/>
              <a:t>更愿意</a:t>
            </a:r>
            <a:r>
              <a:rPr lang="en-US" altLang="zh-CN"/>
              <a:t>”</a:t>
            </a:r>
            <a:r>
              <a:rPr lang="zh-CN" altLang="en-US"/>
              <a:t>去朝着满足约束条件的方向移动。</a:t>
            </a:r>
          </a:p>
          <a:p>
            <a:r>
              <a:rPr lang="zh-CN" altLang="en-US"/>
              <a:t>在论文中，引导机制主要应用在避撞引导，作者实现了</a:t>
            </a:r>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碰撞避免引导函数，</a:t>
            </a:r>
            <a:r>
              <a:rPr lang="zh-CN" altLang="en-US"/>
              <a:t>系统会首先将自车轨迹中的每一个轨迹点转化为车辆的四个角点表示，然后判断其是否落入障碍物的边界框中，从而计算与障碍物的边界距离。</a:t>
            </a:r>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基于距离计算奖励值，并通过自动微分计算梯度，引导自车轨迹远离碰撞。</a:t>
            </a:r>
            <a:endPar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endParaRPr lang="zh-CN" altLang="en-US"/>
          </a:p>
          <a:p>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引导系统是</a:t>
            </a:r>
            <a:r>
              <a:rPr lang="en-US" altLang="zh-CN"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Diffusion-Planner</a:t>
            </a:r>
            <a:r>
              <a:rPr lang="zh-CN" altLang="en-US"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的一个重要创新，它允许在不重新训练模型的情况下，通过引导函数来满足特定的约束条件。目前主要实现了碰撞避免功能，但架构支持添加更多类型的引导函数，如车道保持、速度限制等。系统在推理过程中通过计算能量来影响扩散采样过程，从而生成满足约束条件的轨迹。</a:t>
            </a:r>
            <a:endPar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最后可视化展示一下模型的输出。可以看到在不同的交通场景中，模型成功生成了符合道路结构与交通逻辑的未来轨迹。</a:t>
            </a:r>
          </a:p>
          <a:p>
            <a:r>
              <a:rPr lang="zh-CN" altLang="en-US"/>
              <a:t>其中自车标为黄色，蓝色线为自车的预测轨迹，绿色线为周围物体的预测轨迹，自车和周围部分车辆行人同时进行轨迹预测，这说明模型具备了多车联合建模能力，能够考虑交通参与者之间的动态交互，避免冲突或重叠。</a:t>
            </a:r>
          </a:p>
          <a:p>
            <a:r>
              <a:rPr lang="zh-CN" altLang="en-US"/>
              <a:t>同时在预测时只考虑了周围部分物体的协同，而不会对所有车辆都进行预测。</a:t>
            </a:r>
          </a:p>
          <a:p>
            <a:r>
              <a:rPr lang="zh-CN" altLang="en-US"/>
              <a:t>第一幅图中的轨迹还受到行人的影响，不会覆盖到行人身上，体现了模型的避障能力。</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zh-CN" altLang="en-US" sz="1600" dirty="0">
              <a:effectLst/>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47</a:t>
            </a:fld>
            <a:endParaRPr lang="zh-CN" altLang="en-US"/>
          </a:p>
        </p:txBody>
      </p:sp>
    </p:spTree>
    <p:extLst>
      <p:ext uri="{BB962C8B-B14F-4D97-AF65-F5344CB8AC3E}">
        <p14:creationId xmlns:p14="http://schemas.microsoft.com/office/powerpoint/2010/main" val="3030533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48</a:t>
            </a:fld>
            <a:endParaRPr lang="zh-CN" altLang="en-US"/>
          </a:p>
        </p:txBody>
      </p:sp>
    </p:spTree>
    <p:extLst>
      <p:ext uri="{BB962C8B-B14F-4D97-AF65-F5344CB8AC3E}">
        <p14:creationId xmlns:p14="http://schemas.microsoft.com/office/powerpoint/2010/main" val="563336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10</a:t>
            </a:fld>
            <a:endParaRPr lang="zh-CN" altLang="en-US"/>
          </a:p>
        </p:txBody>
      </p:sp>
    </p:spTree>
    <p:extLst>
      <p:ext uri="{BB962C8B-B14F-4D97-AF65-F5344CB8AC3E}">
        <p14:creationId xmlns:p14="http://schemas.microsoft.com/office/powerpoint/2010/main" val="1283135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参考：</a:t>
            </a:r>
            <a:r>
              <a:rPr lang="en-US" altLang="zh-CN" dirty="0">
                <a:hlinkClick r:id="rId3"/>
              </a:rPr>
              <a:t>InDepth Guide to Denoising Diffusion Probabilistic Models DDPM</a:t>
            </a:r>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11</a:t>
            </a:fld>
            <a:endParaRPr lang="zh-CN" altLang="en-US"/>
          </a:p>
        </p:txBody>
      </p:sp>
    </p:spTree>
    <p:extLst>
      <p:ext uri="{BB962C8B-B14F-4D97-AF65-F5344CB8AC3E}">
        <p14:creationId xmlns:p14="http://schemas.microsoft.com/office/powerpoint/2010/main" val="2282301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思源黑体 CN Normal" panose="020B0400000000000000" pitchFamily="34" charset="-122"/>
                <a:ea typeface="思源黑体 CN Normal" panose="020B0400000000000000" pitchFamily="34" charset="-122"/>
              </a:rPr>
              <a:t>逐步添加噪声，直到图像完全无法识别，此时图像的分布已经由</a:t>
            </a:r>
            <a:r>
              <a:rPr lang="zh-CN" altLang="en-US" b="0" i="0" dirty="0">
                <a:solidFill>
                  <a:srgbClr val="3C3C3C"/>
                </a:solidFill>
                <a:effectLst/>
                <a:latin typeface="Roboto" panose="02000000000000000000" pitchFamily="2" charset="0"/>
              </a:rPr>
              <a:t>未知和复杂的分布转换为易于我们并理解的分布。</a:t>
            </a:r>
            <a:endParaRPr lang="en-US" altLang="zh-CN" sz="1200" dirty="0">
              <a:solidFill>
                <a:srgbClr val="000000"/>
              </a:solidFill>
              <a:latin typeface="思源黑体 CN Normal" panose="020B0400000000000000" pitchFamily="34" charset="-122"/>
              <a:ea typeface="思源黑体 CN Normal" panose="020B0400000000000000" pitchFamily="34" charset="-122"/>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12</a:t>
            </a:fld>
            <a:endParaRPr lang="zh-CN" altLang="en-US"/>
          </a:p>
        </p:txBody>
      </p:sp>
    </p:spTree>
    <p:extLst>
      <p:ext uri="{BB962C8B-B14F-4D97-AF65-F5344CB8AC3E}">
        <p14:creationId xmlns:p14="http://schemas.microsoft.com/office/powerpoint/2010/main" val="1405197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sz="1600" b="0" i="0" dirty="0">
                <a:solidFill>
                  <a:srgbClr val="3C3C3C"/>
                </a:solidFill>
                <a:effectLst/>
                <a:latin typeface="Roboto" panose="02000000000000000000" pitchFamily="2" charset="0"/>
              </a:rPr>
              <a:t>1949 </a:t>
            </a:r>
            <a:r>
              <a:rPr lang="zh-CN" altLang="en-US" sz="1600" b="0" i="0" dirty="0">
                <a:solidFill>
                  <a:srgbClr val="3C3C3C"/>
                </a:solidFill>
                <a:effectLst/>
                <a:latin typeface="Roboto" panose="02000000000000000000" pitchFamily="2" charset="0"/>
              </a:rPr>
              <a:t>年，</a:t>
            </a:r>
            <a:r>
              <a:rPr lang="en-US" altLang="zh-CN" sz="1600" b="0" i="0" dirty="0">
                <a:solidFill>
                  <a:srgbClr val="3C3C3C"/>
                </a:solidFill>
                <a:effectLst/>
                <a:latin typeface="Roboto" panose="02000000000000000000" pitchFamily="2" charset="0"/>
              </a:rPr>
              <a:t>W. Feller </a:t>
            </a:r>
            <a:r>
              <a:rPr lang="zh-CN" altLang="en-US" sz="1600" b="0" i="0" dirty="0">
                <a:solidFill>
                  <a:srgbClr val="3C3C3C"/>
                </a:solidFill>
                <a:effectLst/>
                <a:latin typeface="Roboto" panose="02000000000000000000" pitchFamily="2" charset="0"/>
              </a:rPr>
              <a:t>表明，对于高斯（和二项式）分布，扩散过程的反转与正向过程具有相同的函数形式。</a:t>
            </a:r>
          </a:p>
          <a:p>
            <a:pPr algn="l">
              <a:buFont typeface="+mj-lt"/>
              <a:buAutoNum type="arabicPeriod"/>
            </a:pPr>
            <a:r>
              <a:rPr lang="zh-CN" altLang="en-US" sz="1600" b="0" i="0" dirty="0">
                <a:solidFill>
                  <a:srgbClr val="3C3C3C"/>
                </a:solidFill>
                <a:effectLst/>
                <a:latin typeface="Roboto" panose="02000000000000000000" pitchFamily="2" charset="0"/>
              </a:rPr>
              <a:t>这意味着，与定义为正态分布的 </a:t>
            </a:r>
            <a:r>
              <a:rPr lang="en-US" altLang="zh-CN" sz="1600" b="0" i="0" dirty="0">
                <a:solidFill>
                  <a:srgbClr val="3C3C3C"/>
                </a:solidFill>
                <a:effectLst/>
                <a:latin typeface="Roboto" panose="02000000000000000000" pitchFamily="2" charset="0"/>
              </a:rPr>
              <a:t>FDK </a:t>
            </a:r>
            <a:r>
              <a:rPr lang="zh-CN" altLang="en-US" sz="1600" b="0" i="0" dirty="0">
                <a:solidFill>
                  <a:srgbClr val="3C3C3C"/>
                </a:solidFill>
                <a:effectLst/>
                <a:latin typeface="Roboto" panose="02000000000000000000" pitchFamily="2" charset="0"/>
              </a:rPr>
              <a:t>类似，使用相同的函数形式（高斯分布）来定义反向扩散核。</a:t>
            </a:r>
          </a:p>
          <a:p>
            <a:pPr algn="l">
              <a:buFont typeface="+mj-lt"/>
              <a:buAutoNum type="arabicPeriod"/>
            </a:pPr>
            <a:r>
              <a:rPr lang="zh-CN" altLang="en-US" sz="1600" b="0" i="0" dirty="0">
                <a:solidFill>
                  <a:srgbClr val="3C3C3C"/>
                </a:solidFill>
                <a:effectLst/>
                <a:latin typeface="Roboto" panose="02000000000000000000" pitchFamily="2" charset="0"/>
              </a:rPr>
              <a:t>反向过程也是马尔可夫链，其中</a:t>
            </a:r>
            <a:r>
              <a:rPr lang="zh-CN" altLang="en-US" sz="1600" b="1" i="0" dirty="0">
                <a:solidFill>
                  <a:srgbClr val="3C3C3C"/>
                </a:solidFill>
                <a:effectLst/>
                <a:latin typeface="Roboto" panose="02000000000000000000" pitchFamily="2" charset="0"/>
              </a:rPr>
              <a:t>神经网络在每个时间步预测反向扩散核的参数。</a:t>
            </a:r>
            <a:r>
              <a:rPr lang="zh-CN" altLang="en-US" sz="1600" b="0" i="0" dirty="0">
                <a:solidFill>
                  <a:srgbClr val="3C3C3C"/>
                </a:solidFill>
                <a:effectLst/>
                <a:latin typeface="Roboto" panose="02000000000000000000" pitchFamily="2" charset="0"/>
              </a:rPr>
              <a:t> </a:t>
            </a:r>
          </a:p>
          <a:p>
            <a:pPr algn="l">
              <a:buFont typeface="+mj-lt"/>
              <a:buAutoNum type="arabicPeriod"/>
            </a:pPr>
            <a:r>
              <a:rPr lang="zh-CN" altLang="en-US" sz="1600" b="0" i="0" dirty="0">
                <a:solidFill>
                  <a:srgbClr val="3C3C3C"/>
                </a:solidFill>
                <a:effectLst/>
                <a:latin typeface="Roboto" panose="02000000000000000000" pitchFamily="2" charset="0"/>
              </a:rPr>
              <a:t>在训练期间，学习到的估计值（参数的）应接近每个时间步长的 </a:t>
            </a:r>
            <a:r>
              <a:rPr lang="en-US" altLang="zh-CN" sz="1600" b="0" i="0" dirty="0">
                <a:solidFill>
                  <a:srgbClr val="3C3C3C"/>
                </a:solidFill>
                <a:effectLst/>
                <a:latin typeface="Roboto" panose="02000000000000000000" pitchFamily="2" charset="0"/>
              </a:rPr>
              <a:t>FDK </a:t>
            </a:r>
            <a:r>
              <a:rPr lang="zh-CN" altLang="en-US" sz="1600" b="0" i="0" dirty="0">
                <a:solidFill>
                  <a:srgbClr val="3C3C3C"/>
                </a:solidFill>
                <a:effectLst/>
                <a:latin typeface="Roboto" panose="02000000000000000000" pitchFamily="2" charset="0"/>
              </a:rPr>
              <a:t>后验参数（？即反推出高斯函数的参数）。我们将在下一节中更多地讨论 </a:t>
            </a:r>
            <a:r>
              <a:rPr lang="en-US" altLang="zh-CN" sz="1600" b="0" i="0" u="sng" dirty="0">
                <a:solidFill>
                  <a:srgbClr val="006CFF"/>
                </a:solidFill>
                <a:effectLst/>
                <a:latin typeface="Roboto" panose="02000000000000000000" pitchFamily="2" charset="0"/>
                <a:hlinkClick r:id="rId3" tooltip="FDK’s posterior in the next section"/>
              </a:rPr>
              <a:t>FDK </a:t>
            </a:r>
            <a:r>
              <a:rPr lang="zh-CN" altLang="en-US" sz="1600" b="0" i="0" u="sng" dirty="0">
                <a:solidFill>
                  <a:srgbClr val="006CFF"/>
                </a:solidFill>
                <a:effectLst/>
                <a:latin typeface="Roboto" panose="02000000000000000000" pitchFamily="2" charset="0"/>
                <a:hlinkClick r:id="rId3" tooltip="FDK’s posterior in the next section"/>
              </a:rPr>
              <a:t>的后部</a:t>
            </a:r>
            <a:r>
              <a:rPr lang="zh-CN" altLang="en-US" sz="1600" b="0" i="0" dirty="0">
                <a:solidFill>
                  <a:srgbClr val="3C3C3C"/>
                </a:solidFill>
                <a:effectLst/>
                <a:latin typeface="Roboto" panose="02000000000000000000" pitchFamily="2" charset="0"/>
              </a:rPr>
              <a:t>。</a:t>
            </a:r>
          </a:p>
          <a:p>
            <a:pPr algn="l">
              <a:buFont typeface="+mj-lt"/>
              <a:buAutoNum type="arabicPeriod"/>
            </a:pPr>
            <a:r>
              <a:rPr lang="zh-CN" altLang="en-US" sz="1600" b="0" i="0" dirty="0">
                <a:solidFill>
                  <a:srgbClr val="3C3C3C"/>
                </a:solidFill>
                <a:effectLst/>
                <a:latin typeface="Roboto" panose="02000000000000000000" pitchFamily="2" charset="0"/>
              </a:rPr>
              <a:t>在此过程中，我们还将学习如何从纯高斯噪声开始生成与底层数据分布紧密匹配的新样本（在推理过程中我们无法访问前向过程）。</a:t>
            </a:r>
          </a:p>
          <a:p>
            <a:pPr marL="0" lvl="0" indent="0">
              <a:lnSpc>
                <a:spcPts val="1200"/>
              </a:lnSpc>
              <a:spcAft>
                <a:spcPts val="600"/>
              </a:spcAft>
              <a:buFont typeface="+mj-lt"/>
              <a:buNone/>
              <a:tabLst>
                <a:tab pos="685800" algn="l"/>
              </a:tabLst>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marL="0" lvl="0" indent="0">
              <a:lnSpc>
                <a:spcPts val="1200"/>
              </a:lnSpc>
              <a:spcAft>
                <a:spcPts val="600"/>
              </a:spcAft>
              <a:buFont typeface="+mj-lt"/>
              <a:buNone/>
              <a:tabLst>
                <a:tab pos="685800" algn="l"/>
              </a:tabLst>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marL="0" lvl="0" indent="0">
              <a:lnSpc>
                <a:spcPts val="1200"/>
              </a:lnSpc>
              <a:spcAft>
                <a:spcPts val="600"/>
              </a:spcAft>
              <a:buFont typeface="+mj-lt"/>
              <a:buNone/>
              <a:tabLst>
                <a:tab pos="685800" algn="l"/>
              </a:tabLst>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（反向扩散是如何实现的？公式表明？）</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marL="0" lvl="0" indent="0">
              <a:lnSpc>
                <a:spcPts val="1200"/>
              </a:lnSpc>
              <a:spcAft>
                <a:spcPts val="600"/>
              </a:spcAft>
              <a:buFont typeface="+mj-lt"/>
              <a:buNone/>
              <a:tabLst>
                <a:tab pos="685800" algn="l"/>
              </a:tabLst>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（前向扩散简单理解就是每步添加高斯噪声）</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marL="0" lvl="0" indent="0">
              <a:lnSpc>
                <a:spcPts val="1200"/>
              </a:lnSpc>
              <a:spcAft>
                <a:spcPts val="600"/>
              </a:spcAft>
              <a:buFont typeface="+mj-lt"/>
              <a:buNone/>
              <a:tabLst>
                <a:tab pos="685800" algn="l"/>
              </a:tabLst>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（那反向扩散的预测是代表什么？）</a:t>
            </a: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marL="0" lvl="0" indent="0">
              <a:lnSpc>
                <a:spcPts val="1200"/>
              </a:lnSpc>
              <a:spcAft>
                <a:spcPts val="600"/>
              </a:spcAft>
              <a:buFont typeface="+mj-lt"/>
              <a:buNone/>
              <a:tabLst>
                <a:tab pos="685800" algn="l"/>
              </a:tabLst>
            </a:pPr>
            <a:endParaRPr lang="en-US" altLang="zh-CN" sz="1100" dirty="0">
              <a:effectLst/>
              <a:latin typeface="Georgia" panose="02040502050405020303" pitchFamily="18" charset="0"/>
              <a:ea typeface="等线" panose="02010600030101010101" pitchFamily="2" charset="-122"/>
              <a:cs typeface="Times New Roman" panose="02020603050405020304" pitchFamily="18" charset="0"/>
            </a:endParaRPr>
          </a:p>
          <a:p>
            <a:pPr marL="0" lvl="0" indent="0">
              <a:lnSpc>
                <a:spcPts val="1200"/>
              </a:lnSpc>
              <a:spcAft>
                <a:spcPts val="600"/>
              </a:spcAft>
              <a:buFont typeface="+mj-lt"/>
              <a:buNone/>
              <a:tabLst>
                <a:tab pos="685800" algn="l"/>
              </a:tabLst>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在这里的公式中是直接预测上一个时间步的图像，但在实际运用中常使用</a:t>
            </a:r>
            <a:r>
              <a:rPr lang="zh-CN" altLang="en-US" sz="1600" dirty="0"/>
              <a:t>噪声预测（</a:t>
            </a:r>
            <a:r>
              <a:rPr lang="el-GR" altLang="zh-CN" sz="1600" dirty="0"/>
              <a:t>ε-</a:t>
            </a:r>
            <a:r>
              <a:rPr lang="en-US" altLang="zh-CN" sz="1600" dirty="0"/>
              <a:t>prediction</a:t>
            </a:r>
            <a:r>
              <a:rPr lang="zh-CN" altLang="en-US" sz="1600" dirty="0"/>
              <a:t>）来进行，即预测出噪声后再进行相减。</a:t>
            </a:r>
            <a:endParaRPr lang="zh-CN" altLang="zh-CN" sz="1100" dirty="0">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13</a:t>
            </a:fld>
            <a:endParaRPr lang="zh-CN" altLang="en-US"/>
          </a:p>
        </p:txBody>
      </p:sp>
    </p:spTree>
    <p:extLst>
      <p:ext uri="{BB962C8B-B14F-4D97-AF65-F5344CB8AC3E}">
        <p14:creationId xmlns:p14="http://schemas.microsoft.com/office/powerpoint/2010/main" val="394992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sz="1100" dirty="0">
                <a:effectLst/>
                <a:latin typeface="Georgia" panose="02040502050405020303" pitchFamily="18" charset="0"/>
                <a:ea typeface="等线" panose="02010600030101010101" pitchFamily="2" charset="-122"/>
                <a:cs typeface="Times New Roman" panose="02020603050405020304" pitchFamily="18" charset="0"/>
              </a:rPr>
              <a:t>加噪</a:t>
            </a:r>
            <a:endParaRPr lang="zh-CN" altLang="zh-CN" sz="1100" dirty="0">
              <a:effectLst/>
              <a:latin typeface="Georgia" panose="02040502050405020303" pitchFamily="18" charset="0"/>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E0684D8-23E4-435C-94C4-27994CF0C493}" type="slidenum">
              <a:rPr lang="zh-CN" altLang="en-US" smtClean="0"/>
              <a:t>14</a:t>
            </a:fld>
            <a:endParaRPr lang="zh-CN" altLang="en-US"/>
          </a:p>
        </p:txBody>
      </p:sp>
    </p:spTree>
    <p:extLst>
      <p:ext uri="{BB962C8B-B14F-4D97-AF65-F5344CB8AC3E}">
        <p14:creationId xmlns:p14="http://schemas.microsoft.com/office/powerpoint/2010/main" val="1622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59E64-2E93-88D6-7C4B-A0E1F0F8F9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D4EDD5-B57C-F46A-1983-300FB6D904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4DDBF1-C685-1A82-C360-DAA5CFF85607}"/>
              </a:ext>
            </a:extLst>
          </p:cNvPr>
          <p:cNvSpPr>
            <a:spLocks noGrp="1"/>
          </p:cNvSpPr>
          <p:nvPr>
            <p:ph type="dt" sz="half" idx="10"/>
          </p:nvPr>
        </p:nvSpPr>
        <p:spPr/>
        <p:txBody>
          <a:bodyPr/>
          <a:lstStyle/>
          <a:p>
            <a:fld id="{24ACEC32-5200-4B2E-A6DE-D0545AC5317E}" type="datetimeFigureOut">
              <a:rPr lang="zh-CN" altLang="en-US" smtClean="0"/>
              <a:t>2025/5/26</a:t>
            </a:fld>
            <a:endParaRPr lang="zh-CN" altLang="en-US"/>
          </a:p>
        </p:txBody>
      </p:sp>
      <p:sp>
        <p:nvSpPr>
          <p:cNvPr id="5" name="页脚占位符 4">
            <a:extLst>
              <a:ext uri="{FF2B5EF4-FFF2-40B4-BE49-F238E27FC236}">
                <a16:creationId xmlns:a16="http://schemas.microsoft.com/office/drawing/2014/main" id="{E4248AAC-2465-70A6-A110-EA388D2632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981FBC-F0FD-99A2-EE68-09794D6E990A}"/>
              </a:ext>
            </a:extLst>
          </p:cNvPr>
          <p:cNvSpPr>
            <a:spLocks noGrp="1"/>
          </p:cNvSpPr>
          <p:nvPr>
            <p:ph type="sldNum" sz="quarter" idx="12"/>
          </p:nvPr>
        </p:nvSpPr>
        <p:spPr/>
        <p:txBody>
          <a:bodyPr/>
          <a:lstStyle/>
          <a:p>
            <a:fld id="{592D458E-751B-4B99-8838-A605F107CC2C}" type="slidenum">
              <a:rPr lang="zh-CN" altLang="en-US" smtClean="0"/>
              <a:t>‹#›</a:t>
            </a:fld>
            <a:endParaRPr lang="zh-CN" altLang="en-US"/>
          </a:p>
        </p:txBody>
      </p:sp>
    </p:spTree>
    <p:extLst>
      <p:ext uri="{BB962C8B-B14F-4D97-AF65-F5344CB8AC3E}">
        <p14:creationId xmlns:p14="http://schemas.microsoft.com/office/powerpoint/2010/main" val="412586697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453C7FA-6670-91F9-0061-F9652ABD3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421A4C5-2F2D-FA6F-4D22-38D1D0836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6618AD-8E96-2758-A9C4-059B66190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CEC32-5200-4B2E-A6DE-D0545AC5317E}" type="datetimeFigureOut">
              <a:rPr lang="zh-CN" altLang="en-US" smtClean="0"/>
              <a:t>2025/5/26</a:t>
            </a:fld>
            <a:endParaRPr lang="zh-CN" altLang="en-US"/>
          </a:p>
        </p:txBody>
      </p:sp>
      <p:sp>
        <p:nvSpPr>
          <p:cNvPr id="5" name="页脚占位符 4">
            <a:extLst>
              <a:ext uri="{FF2B5EF4-FFF2-40B4-BE49-F238E27FC236}">
                <a16:creationId xmlns:a16="http://schemas.microsoft.com/office/drawing/2014/main" id="{A923A928-3B3A-AC16-4112-5C78BEF85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8DFA2CA-E144-1905-242B-E826F164D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D458E-751B-4B99-8838-A605F107CC2C}" type="slidenum">
              <a:rPr lang="zh-CN" altLang="en-US" smtClean="0"/>
              <a:t>‹#›</a:t>
            </a:fld>
            <a:endParaRPr lang="zh-CN" altLang="en-US"/>
          </a:p>
        </p:txBody>
      </p:sp>
    </p:spTree>
    <p:extLst>
      <p:ext uri="{BB962C8B-B14F-4D97-AF65-F5344CB8AC3E}">
        <p14:creationId xmlns:p14="http://schemas.microsoft.com/office/powerpoint/2010/main" val="4263120242"/>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6.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70.png"/><Relationship Id="rId4" Type="http://schemas.openxmlformats.org/officeDocument/2006/relationships/image" Target="../media/image60.svg"/></Relationships>
</file>

<file path=ppt/slides/_rels/slide3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5.pn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slideLayout" Target="../slideLayouts/slideLayout1.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tags" Target="../tags/tag40.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5.png"/><Relationship Id="rId10" Type="http://schemas.openxmlformats.org/officeDocument/2006/relationships/tags" Target="../tags/tag30.xml"/><Relationship Id="rId19" Type="http://schemas.openxmlformats.org/officeDocument/2006/relationships/tags" Target="../tags/tag39.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3" Type="http://schemas.openxmlformats.org/officeDocument/2006/relationships/tags" Target="../tags/tag43.xml"/><Relationship Id="rId21" Type="http://schemas.openxmlformats.org/officeDocument/2006/relationships/slideLayout" Target="../slideLayouts/slideLayout1.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image" Target="../media/image5.png"/><Relationship Id="rId10" Type="http://schemas.openxmlformats.org/officeDocument/2006/relationships/tags" Target="../tags/tag50.xml"/><Relationship Id="rId19" Type="http://schemas.openxmlformats.org/officeDocument/2006/relationships/tags" Target="../tags/tag59.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tags" Target="../tags/tag78.xml"/><Relationship Id="rId3" Type="http://schemas.openxmlformats.org/officeDocument/2006/relationships/tags" Target="../tags/tag63.xml"/><Relationship Id="rId21" Type="http://schemas.openxmlformats.org/officeDocument/2006/relationships/slideLayout" Target="../slideLayouts/slideLayout1.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image" Target="../media/image5.png"/><Relationship Id="rId10" Type="http://schemas.openxmlformats.org/officeDocument/2006/relationships/tags" Target="../tags/tag70.xml"/><Relationship Id="rId19" Type="http://schemas.openxmlformats.org/officeDocument/2006/relationships/tags" Target="../tags/tag79.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tags" Target="../tags/tag98.xml"/><Relationship Id="rId3" Type="http://schemas.openxmlformats.org/officeDocument/2006/relationships/tags" Target="../tags/tag83.xml"/><Relationship Id="rId21" Type="http://schemas.openxmlformats.org/officeDocument/2006/relationships/slideLayout" Target="../slideLayouts/slideLayout1.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tags" Target="../tags/tag100.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image" Target="../media/image5.png"/><Relationship Id="rId10" Type="http://schemas.openxmlformats.org/officeDocument/2006/relationships/tags" Target="../tags/tag90.xml"/><Relationship Id="rId19" Type="http://schemas.openxmlformats.org/officeDocument/2006/relationships/tags" Target="../tags/tag99.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tags" Target="../tags/tag118.xml"/><Relationship Id="rId3" Type="http://schemas.openxmlformats.org/officeDocument/2006/relationships/tags" Target="../tags/tag103.xml"/><Relationship Id="rId21" Type="http://schemas.openxmlformats.org/officeDocument/2006/relationships/slideLayout" Target="../slideLayouts/slideLayout1.xml"/><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tags" Target="../tags/tag117.xml"/><Relationship Id="rId2" Type="http://schemas.openxmlformats.org/officeDocument/2006/relationships/tags" Target="../tags/tag102.xml"/><Relationship Id="rId16" Type="http://schemas.openxmlformats.org/officeDocument/2006/relationships/tags" Target="../tags/tag116.xml"/><Relationship Id="rId20" Type="http://schemas.openxmlformats.org/officeDocument/2006/relationships/tags" Target="../tags/tag120.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tags" Target="../tags/tag115.xml"/><Relationship Id="rId23" Type="http://schemas.openxmlformats.org/officeDocument/2006/relationships/image" Target="../media/image5.png"/><Relationship Id="rId10" Type="http://schemas.openxmlformats.org/officeDocument/2006/relationships/tags" Target="../tags/tag110.xml"/><Relationship Id="rId19" Type="http://schemas.openxmlformats.org/officeDocument/2006/relationships/tags" Target="../tags/tag119.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 Id="rId2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8" Type="http://schemas.openxmlformats.org/officeDocument/2006/relationships/image" Target="../media/image73.GIF"/><Relationship Id="rId3" Type="http://schemas.openxmlformats.org/officeDocument/2006/relationships/tags" Target="../tags/tag123.xml"/><Relationship Id="rId7" Type="http://schemas.openxmlformats.org/officeDocument/2006/relationships/image" Target="../media/image4.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41.xml"/><Relationship Id="rId5" Type="http://schemas.openxmlformats.org/officeDocument/2006/relationships/slideLayout" Target="../slideLayouts/slideLayout1.xml"/><Relationship Id="rId10" Type="http://schemas.openxmlformats.org/officeDocument/2006/relationships/image" Target="../media/image75.GIF"/><Relationship Id="rId4" Type="http://schemas.openxmlformats.org/officeDocument/2006/relationships/tags" Target="../tags/tag124.xml"/><Relationship Id="rId9" Type="http://schemas.openxmlformats.org/officeDocument/2006/relationships/image" Target="../media/image74.G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webp_yd5cy">
            <a:extLst>
              <a:ext uri="{FF2B5EF4-FFF2-40B4-BE49-F238E27FC236}">
                <a16:creationId xmlns:a16="http://schemas.microsoft.com/office/drawing/2014/main" id="{4D39D9D8-9183-4543-652A-300D213FA220}"/>
              </a:ext>
            </a:extLst>
          </p:cNvPr>
          <p:cNvPicPr>
            <a:picLocks noGrp="1" noChangeAspect="1"/>
          </p:cNvPicPr>
          <p:nvPr isPhoto="1"/>
        </p:nvPicPr>
        <p:blipFill>
          <a:blip r:embed="rId2">
            <a:lum/>
            <a:extLst>
              <a:ext uri="{28A0092B-C50C-407E-A947-70E740481C1C}">
                <a14:useLocalDpi xmlns:a14="http://schemas.microsoft.com/office/drawing/2010/main" val="0"/>
              </a:ext>
            </a:extLst>
          </a:blip>
          <a:srcRect l="3704" r="3704"/>
          <a:stretch>
            <a:fillRect/>
          </a:stretch>
        </p:blipFill>
        <p:spPr>
          <a:xfrm>
            <a:off x="2" y="0"/>
            <a:ext cx="12191998" cy="6858000"/>
          </a:xfrm>
          <a:prstGeom prst="rect">
            <a:avLst/>
          </a:prstGeom>
        </p:spPr>
      </p:pic>
      <p:sp>
        <p:nvSpPr>
          <p:cNvPr id="4" name="矩形 3">
            <a:extLst>
              <a:ext uri="{FF2B5EF4-FFF2-40B4-BE49-F238E27FC236}">
                <a16:creationId xmlns:a16="http://schemas.microsoft.com/office/drawing/2014/main" id="{D68DFBFA-C3D6-EBC4-E434-75440A818517}"/>
              </a:ext>
            </a:extLst>
          </p:cNvPr>
          <p:cNvSpPr/>
          <p:nvPr/>
        </p:nvSpPr>
        <p:spPr>
          <a:xfrm>
            <a:off x="-9418" y="-4876"/>
            <a:ext cx="12201418" cy="6862876"/>
          </a:xfrm>
          <a:prstGeom prst="rect">
            <a:avLst/>
          </a:prstGeom>
          <a:solidFill>
            <a:srgbClr val="007BC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sp>
        <p:nvSpPr>
          <p:cNvPr id="22" name="椭圆 21">
            <a:extLst>
              <a:ext uri="{FF2B5EF4-FFF2-40B4-BE49-F238E27FC236}">
                <a16:creationId xmlns:a16="http://schemas.microsoft.com/office/drawing/2014/main" id="{0508D1A5-4B81-0CF5-2DBB-C79373CEA557}"/>
              </a:ext>
            </a:extLst>
          </p:cNvPr>
          <p:cNvSpPr/>
          <p:nvPr/>
        </p:nvSpPr>
        <p:spPr>
          <a:xfrm rot="19983875">
            <a:off x="5511359" y="1737763"/>
            <a:ext cx="9888058" cy="9888058"/>
          </a:xfrm>
          <a:prstGeom prst="ellipse">
            <a:avLst/>
          </a:prstGeom>
          <a:gradFill flip="none" rotWithShape="1">
            <a:gsLst>
              <a:gs pos="55000">
                <a:schemeClr val="bg1">
                  <a:alpha val="15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grpSp>
        <p:nvGrpSpPr>
          <p:cNvPr id="15" name="组合 14">
            <a:extLst>
              <a:ext uri="{FF2B5EF4-FFF2-40B4-BE49-F238E27FC236}">
                <a16:creationId xmlns:a16="http://schemas.microsoft.com/office/drawing/2014/main" id="{5BDE7281-B1A4-1D76-20A7-22F33D8FB830}"/>
              </a:ext>
            </a:extLst>
          </p:cNvPr>
          <p:cNvGrpSpPr/>
          <p:nvPr/>
        </p:nvGrpSpPr>
        <p:grpSpPr>
          <a:xfrm rot="4616209">
            <a:off x="-3708931" y="1129040"/>
            <a:ext cx="7528182" cy="7528180"/>
            <a:chOff x="984860" y="319772"/>
            <a:chExt cx="3597810" cy="3597810"/>
          </a:xfrm>
        </p:grpSpPr>
        <p:sp>
          <p:nvSpPr>
            <p:cNvPr id="16" name="弧形 15">
              <a:extLst>
                <a:ext uri="{FF2B5EF4-FFF2-40B4-BE49-F238E27FC236}">
                  <a16:creationId xmlns:a16="http://schemas.microsoft.com/office/drawing/2014/main" id="{07A56B8E-E6CD-A52A-3A20-52B0087ABB3E}"/>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7" name="弧形 16">
              <a:extLst>
                <a:ext uri="{FF2B5EF4-FFF2-40B4-BE49-F238E27FC236}">
                  <a16:creationId xmlns:a16="http://schemas.microsoft.com/office/drawing/2014/main" id="{7B37FB10-EE3B-B0E6-E588-A49D21FF74D9}"/>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9" name="弧形 18">
              <a:extLst>
                <a:ext uri="{FF2B5EF4-FFF2-40B4-BE49-F238E27FC236}">
                  <a16:creationId xmlns:a16="http://schemas.microsoft.com/office/drawing/2014/main" id="{DCFAF99B-CBF3-4D22-1AA3-04AC28D33C1F}"/>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20" name="弧形 19">
              <a:extLst>
                <a:ext uri="{FF2B5EF4-FFF2-40B4-BE49-F238E27FC236}">
                  <a16:creationId xmlns:a16="http://schemas.microsoft.com/office/drawing/2014/main" id="{9E80467A-7031-B56F-20C6-BE14A705410D}"/>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21" name="弧形 20">
              <a:extLst>
                <a:ext uri="{FF2B5EF4-FFF2-40B4-BE49-F238E27FC236}">
                  <a16:creationId xmlns:a16="http://schemas.microsoft.com/office/drawing/2014/main" id="{6EC82AAE-C855-A7BB-F1E0-7C709562DD4F}"/>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sp>
        <p:nvSpPr>
          <p:cNvPr id="27" name="文本框 26">
            <a:extLst>
              <a:ext uri="{FF2B5EF4-FFF2-40B4-BE49-F238E27FC236}">
                <a16:creationId xmlns:a16="http://schemas.microsoft.com/office/drawing/2014/main" id="{79AA94D8-0CE4-45D2-D38A-97008F801047}"/>
              </a:ext>
            </a:extLst>
          </p:cNvPr>
          <p:cNvSpPr txBox="1"/>
          <p:nvPr/>
        </p:nvSpPr>
        <p:spPr>
          <a:xfrm>
            <a:off x="1257465" y="1933020"/>
            <a:ext cx="830363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2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Diffusion planer</a:t>
            </a:r>
            <a:endParaRPr kumimoji="0" lang="zh-CN" altLang="en-US" sz="72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cxnSp>
        <p:nvCxnSpPr>
          <p:cNvPr id="28" name="直接连接符 27">
            <a:extLst>
              <a:ext uri="{FF2B5EF4-FFF2-40B4-BE49-F238E27FC236}">
                <a16:creationId xmlns:a16="http://schemas.microsoft.com/office/drawing/2014/main" id="{EC824CD9-E5A0-7B5D-8613-B1BC89917269}"/>
              </a:ext>
            </a:extLst>
          </p:cNvPr>
          <p:cNvCxnSpPr>
            <a:cxnSpLocks/>
          </p:cNvCxnSpPr>
          <p:nvPr/>
        </p:nvCxnSpPr>
        <p:spPr>
          <a:xfrm>
            <a:off x="1359719" y="3171373"/>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B3431BE6-7237-5235-18B2-827993207EB7}"/>
              </a:ext>
            </a:extLst>
          </p:cNvPr>
          <p:cNvGrpSpPr/>
          <p:nvPr/>
        </p:nvGrpSpPr>
        <p:grpSpPr>
          <a:xfrm>
            <a:off x="1414931" y="4411243"/>
            <a:ext cx="3944584" cy="369332"/>
            <a:chOff x="1414931" y="4411243"/>
            <a:chExt cx="3944584" cy="369332"/>
          </a:xfrm>
        </p:grpSpPr>
        <p:sp>
          <p:nvSpPr>
            <p:cNvPr id="31" name="文本框 30">
              <a:extLst>
                <a:ext uri="{FF2B5EF4-FFF2-40B4-BE49-F238E27FC236}">
                  <a16:creationId xmlns:a16="http://schemas.microsoft.com/office/drawing/2014/main" id="{05756E7D-442D-A0C0-D12B-D759ECC05E8F}"/>
                </a:ext>
              </a:extLst>
            </p:cNvPr>
            <p:cNvSpPr txBox="1"/>
            <p:nvPr/>
          </p:nvSpPr>
          <p:spPr>
            <a:xfrm>
              <a:off x="1712363" y="4411243"/>
              <a:ext cx="36471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汇报人：何锦诚，郑宇榕，唐梓烨</a:t>
              </a:r>
            </a:p>
          </p:txBody>
        </p:sp>
        <p:sp>
          <p:nvSpPr>
            <p:cNvPr id="32" name="八边形 31">
              <a:extLst>
                <a:ext uri="{FF2B5EF4-FFF2-40B4-BE49-F238E27FC236}">
                  <a16:creationId xmlns:a16="http://schemas.microsoft.com/office/drawing/2014/main" id="{B80B501B-82CD-8014-E521-DB035DBD6219}"/>
                </a:ext>
              </a:extLst>
            </p:cNvPr>
            <p:cNvSpPr/>
            <p:nvPr/>
          </p:nvSpPr>
          <p:spPr>
            <a:xfrm>
              <a:off x="1414931" y="4506569"/>
              <a:ext cx="179484" cy="178680"/>
            </a:xfrm>
            <a:prstGeom prst="octagon">
              <a:avLst/>
            </a:prstGeom>
            <a:gradFill>
              <a:gsLst>
                <a:gs pos="0">
                  <a:schemeClr val="bg1"/>
                </a:gs>
                <a:gs pos="100000">
                  <a:schemeClr val="bg1">
                    <a:alpha val="0"/>
                  </a:schemeClr>
                </a:gs>
              </a:gsLst>
              <a:lin ang="13500000" scaled="0"/>
            </a:gradFill>
            <a:ln w="25400" cmpd="dbl">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grpSp>
        <p:nvGrpSpPr>
          <p:cNvPr id="23" name="组合 22">
            <a:extLst>
              <a:ext uri="{FF2B5EF4-FFF2-40B4-BE49-F238E27FC236}">
                <a16:creationId xmlns:a16="http://schemas.microsoft.com/office/drawing/2014/main" id="{CECB3CF4-8615-3617-C6E6-B557E3662718}"/>
              </a:ext>
            </a:extLst>
          </p:cNvPr>
          <p:cNvGrpSpPr/>
          <p:nvPr/>
        </p:nvGrpSpPr>
        <p:grpSpPr>
          <a:xfrm>
            <a:off x="1414931" y="4829977"/>
            <a:ext cx="2880190" cy="369332"/>
            <a:chOff x="1414931" y="4829977"/>
            <a:chExt cx="2880190" cy="369332"/>
          </a:xfrm>
        </p:grpSpPr>
        <p:sp>
          <p:nvSpPr>
            <p:cNvPr id="33" name="文本框 32">
              <a:extLst>
                <a:ext uri="{FF2B5EF4-FFF2-40B4-BE49-F238E27FC236}">
                  <a16:creationId xmlns:a16="http://schemas.microsoft.com/office/drawing/2014/main" id="{CC5C4711-7CD8-D018-8FDE-434FEA75F793}"/>
                </a:ext>
              </a:extLst>
            </p:cNvPr>
            <p:cNvSpPr txBox="1"/>
            <p:nvPr/>
          </p:nvSpPr>
          <p:spPr>
            <a:xfrm>
              <a:off x="1712363" y="4829977"/>
              <a:ext cx="2582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日期：</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2025</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年</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05</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月</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27</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a:t>
              </a:r>
            </a:p>
          </p:txBody>
        </p:sp>
        <p:sp>
          <p:nvSpPr>
            <p:cNvPr id="34" name="八边形 33">
              <a:extLst>
                <a:ext uri="{FF2B5EF4-FFF2-40B4-BE49-F238E27FC236}">
                  <a16:creationId xmlns:a16="http://schemas.microsoft.com/office/drawing/2014/main" id="{B935E8DC-5BE7-7770-112F-A366297A31CD}"/>
                </a:ext>
              </a:extLst>
            </p:cNvPr>
            <p:cNvSpPr/>
            <p:nvPr/>
          </p:nvSpPr>
          <p:spPr>
            <a:xfrm>
              <a:off x="1414931" y="4925303"/>
              <a:ext cx="179484" cy="178680"/>
            </a:xfrm>
            <a:prstGeom prst="octagon">
              <a:avLst/>
            </a:prstGeom>
            <a:gradFill>
              <a:gsLst>
                <a:gs pos="0">
                  <a:schemeClr val="bg1"/>
                </a:gs>
                <a:gs pos="100000">
                  <a:schemeClr val="bg1">
                    <a:alpha val="0"/>
                  </a:schemeClr>
                </a:gs>
              </a:gsLst>
              <a:lin ang="13500000" scaled="0"/>
            </a:gradFill>
            <a:ln w="25400" cmpd="dbl">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pic>
        <p:nvPicPr>
          <p:cNvPr id="10" name="图片 9">
            <a:extLst>
              <a:ext uri="{FF2B5EF4-FFF2-40B4-BE49-F238E27FC236}">
                <a16:creationId xmlns:a16="http://schemas.microsoft.com/office/drawing/2014/main" id="{753AE818-129D-68AC-0B37-D602C5FE90CE}"/>
              </a:ext>
            </a:extLst>
          </p:cNvPr>
          <p:cNvPicPr>
            <a:picLocks noChangeAspect="1"/>
          </p:cNvPicPr>
          <p:nvPr/>
        </p:nvPicPr>
        <p:blipFill>
          <a:blip r:embed="rId3">
            <a:alphaModFix amt="10000"/>
          </a:blip>
          <a:srcRect t="23606" r="6844"/>
          <a:stretch>
            <a:fillRect/>
          </a:stretch>
        </p:blipFill>
        <p:spPr>
          <a:xfrm flipH="1">
            <a:off x="-72180" y="34527"/>
            <a:ext cx="5661627" cy="887697"/>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70" name="组合 69">
            <a:extLst>
              <a:ext uri="{FF2B5EF4-FFF2-40B4-BE49-F238E27FC236}">
                <a16:creationId xmlns:a16="http://schemas.microsoft.com/office/drawing/2014/main" id="{EEED88A0-3E40-4390-B74B-66A7C068575A}"/>
              </a:ext>
            </a:extLst>
          </p:cNvPr>
          <p:cNvGrpSpPr/>
          <p:nvPr/>
        </p:nvGrpSpPr>
        <p:grpSpPr>
          <a:xfrm>
            <a:off x="1" y="628693"/>
            <a:ext cx="12191999" cy="619006"/>
            <a:chOff x="1" y="628693"/>
            <a:chExt cx="12191999" cy="619006"/>
          </a:xfrm>
        </p:grpSpPr>
        <p:grpSp>
          <p:nvGrpSpPr>
            <p:cNvPr id="50" name="组合 49">
              <a:extLst>
                <a:ext uri="{FF2B5EF4-FFF2-40B4-BE49-F238E27FC236}">
                  <a16:creationId xmlns:a16="http://schemas.microsoft.com/office/drawing/2014/main" id="{0A8FC81B-6248-4D96-92EC-DC54037563A7}"/>
                </a:ext>
              </a:extLst>
            </p:cNvPr>
            <p:cNvGrpSpPr/>
            <p:nvPr/>
          </p:nvGrpSpPr>
          <p:grpSpPr>
            <a:xfrm>
              <a:off x="1" y="938196"/>
              <a:ext cx="12191999" cy="0"/>
              <a:chOff x="2" y="972716"/>
              <a:chExt cx="12191999" cy="0"/>
            </a:xfrm>
          </p:grpSpPr>
          <p:cxnSp>
            <p:nvCxnSpPr>
              <p:cNvPr id="11" name="直接连接符 10">
                <a:extLst>
                  <a:ext uri="{FF2B5EF4-FFF2-40B4-BE49-F238E27FC236}">
                    <a16:creationId xmlns:a16="http://schemas.microsoft.com/office/drawing/2014/main" id="{BFB14856-C46E-84AD-93BD-8407DA3E26FD}"/>
                  </a:ext>
                </a:extLst>
              </p:cNvPr>
              <p:cNvCxnSpPr>
                <a:cxnSpLocks/>
              </p:cNvCxnSpPr>
              <p:nvPr/>
            </p:nvCxnSpPr>
            <p:spPr>
              <a:xfrm>
                <a:off x="2" y="972716"/>
                <a:ext cx="5647265"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A5531DF-B77A-4648-9E92-E8D87104770B}"/>
                  </a:ext>
                </a:extLst>
              </p:cNvPr>
              <p:cNvCxnSpPr>
                <a:cxnSpLocks/>
              </p:cNvCxnSpPr>
              <p:nvPr/>
            </p:nvCxnSpPr>
            <p:spPr>
              <a:xfrm flipH="1">
                <a:off x="6570133" y="972716"/>
                <a:ext cx="5621868"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68" name="图片 67">
              <a:extLst>
                <a:ext uri="{FF2B5EF4-FFF2-40B4-BE49-F238E27FC236}">
                  <a16:creationId xmlns:a16="http://schemas.microsoft.com/office/drawing/2014/main" id="{ED47FB4B-D357-44EF-8099-57801AE72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497" y="628693"/>
              <a:ext cx="619006" cy="619006"/>
            </a:xfrm>
            <a:prstGeom prst="rect">
              <a:avLst/>
            </a:prstGeom>
          </p:spPr>
        </p:pic>
      </p:grpSp>
      <p:grpSp>
        <p:nvGrpSpPr>
          <p:cNvPr id="74" name="组合 73">
            <a:extLst>
              <a:ext uri="{FF2B5EF4-FFF2-40B4-BE49-F238E27FC236}">
                <a16:creationId xmlns:a16="http://schemas.microsoft.com/office/drawing/2014/main" id="{D6631791-4267-4574-B081-58FE464D51E6}"/>
              </a:ext>
            </a:extLst>
          </p:cNvPr>
          <p:cNvGrpSpPr/>
          <p:nvPr/>
        </p:nvGrpSpPr>
        <p:grpSpPr>
          <a:xfrm>
            <a:off x="9593680" y="4384247"/>
            <a:ext cx="2283100" cy="2382895"/>
            <a:chOff x="10006941" y="5020448"/>
            <a:chExt cx="1531151" cy="1598081"/>
          </a:xfrm>
        </p:grpSpPr>
        <p:sp>
          <p:nvSpPr>
            <p:cNvPr id="57" name="任意多边形: 形状 56">
              <a:extLst>
                <a:ext uri="{FF2B5EF4-FFF2-40B4-BE49-F238E27FC236}">
                  <a16:creationId xmlns:a16="http://schemas.microsoft.com/office/drawing/2014/main" id="{6FD1212E-D37A-42A3-A43A-AD76A6459564}"/>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solidFill>
              <a:schemeClr val="bg1"/>
            </a:solidFill>
            <a:ln w="0" cap="flat">
              <a:noFill/>
              <a:prstDash val="solid"/>
              <a:miter/>
            </a:ln>
          </p:spPr>
          <p:txBody>
            <a:bodyPr rtlCol="0" anchor="ctr"/>
            <a:lstStyle/>
            <a:p>
              <a:endParaRPr lang="zh-CN" altLang="en-US">
                <a:latin typeface="+mn-ea"/>
              </a:endParaRPr>
            </a:p>
          </p:txBody>
        </p:sp>
        <p:grpSp>
          <p:nvGrpSpPr>
            <p:cNvPr id="73" name="组合 72">
              <a:extLst>
                <a:ext uri="{FF2B5EF4-FFF2-40B4-BE49-F238E27FC236}">
                  <a16:creationId xmlns:a16="http://schemas.microsoft.com/office/drawing/2014/main" id="{2E5E213D-F27B-4AAD-B9FE-8570A89E6EC4}"/>
                </a:ext>
              </a:extLst>
            </p:cNvPr>
            <p:cNvGrpSpPr/>
            <p:nvPr/>
          </p:nvGrpSpPr>
          <p:grpSpPr>
            <a:xfrm>
              <a:off x="10006941" y="5020448"/>
              <a:ext cx="1531151" cy="1598081"/>
              <a:chOff x="10006941" y="5020448"/>
              <a:chExt cx="1531151" cy="1598081"/>
            </a:xfrm>
          </p:grpSpPr>
          <p:sp>
            <p:nvSpPr>
              <p:cNvPr id="56" name="任意多边形: 形状 55">
                <a:extLst>
                  <a:ext uri="{FF2B5EF4-FFF2-40B4-BE49-F238E27FC236}">
                    <a16:creationId xmlns:a16="http://schemas.microsoft.com/office/drawing/2014/main" id="{358300B9-3FA3-493A-9F67-9264DE9732C5}"/>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58" name="任意多边形: 形状 57">
                <a:extLst>
                  <a:ext uri="{FF2B5EF4-FFF2-40B4-BE49-F238E27FC236}">
                    <a16:creationId xmlns:a16="http://schemas.microsoft.com/office/drawing/2014/main" id="{4D914B0C-2CB0-4600-9DB9-A4A7FBD3CD36}"/>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59" name="任意多边形: 形状 58">
                <a:extLst>
                  <a:ext uri="{FF2B5EF4-FFF2-40B4-BE49-F238E27FC236}">
                    <a16:creationId xmlns:a16="http://schemas.microsoft.com/office/drawing/2014/main" id="{0F3A22D2-6444-4281-90EE-FC1D09E56145}"/>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60" name="任意多边形: 形状 59">
                <a:extLst>
                  <a:ext uri="{FF2B5EF4-FFF2-40B4-BE49-F238E27FC236}">
                    <a16:creationId xmlns:a16="http://schemas.microsoft.com/office/drawing/2014/main" id="{82DA5BF1-BC6F-4FBC-8768-0BA80534E894}"/>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solidFill>
                <a:schemeClr val="bg1"/>
              </a:solidFill>
              <a:ln w="0" cap="flat">
                <a:noFill/>
                <a:prstDash val="solid"/>
                <a:miter/>
              </a:ln>
            </p:spPr>
            <p:txBody>
              <a:bodyPr rtlCol="0" anchor="ctr"/>
              <a:lstStyle/>
              <a:p>
                <a:endParaRPr lang="zh-CN" altLang="en-US">
                  <a:latin typeface="+mn-ea"/>
                </a:endParaRPr>
              </a:p>
            </p:txBody>
          </p:sp>
        </p:grpSp>
      </p:grpSp>
      <p:sp>
        <p:nvSpPr>
          <p:cNvPr id="72" name="任意多边形: 形状 71">
            <a:extLst>
              <a:ext uri="{FF2B5EF4-FFF2-40B4-BE49-F238E27FC236}">
                <a16:creationId xmlns:a16="http://schemas.microsoft.com/office/drawing/2014/main" id="{DA4A9088-C310-40A9-9087-43349B60600F}"/>
              </a:ext>
            </a:extLst>
          </p:cNvPr>
          <p:cNvSpPr/>
          <p:nvPr/>
        </p:nvSpPr>
        <p:spPr>
          <a:xfrm>
            <a:off x="2743714" y="3003916"/>
            <a:ext cx="16232370" cy="3854084"/>
          </a:xfrm>
          <a:custGeom>
            <a:avLst/>
            <a:gdLst>
              <a:gd name="connsiteX0" fmla="*/ 2669343 w 5566050"/>
              <a:gd name="connsiteY0" fmla="*/ 0 h 1321558"/>
              <a:gd name="connsiteX1" fmla="*/ 2669876 w 5566050"/>
              <a:gd name="connsiteY1" fmla="*/ 0 h 1321558"/>
              <a:gd name="connsiteX2" fmla="*/ 2808538 w 5566050"/>
              <a:gd name="connsiteY2" fmla="*/ 0 h 1321558"/>
              <a:gd name="connsiteX3" fmla="*/ 2808538 w 5566050"/>
              <a:gd name="connsiteY3" fmla="*/ 163728 h 1321558"/>
              <a:gd name="connsiteX4" fmla="*/ 2903469 w 5566050"/>
              <a:gd name="connsiteY4" fmla="*/ 191194 h 1321558"/>
              <a:gd name="connsiteX5" fmla="*/ 3011732 w 5566050"/>
              <a:gd name="connsiteY5" fmla="*/ 247459 h 1321558"/>
              <a:gd name="connsiteX6" fmla="*/ 3030664 w 5566050"/>
              <a:gd name="connsiteY6" fmla="*/ 262392 h 1321558"/>
              <a:gd name="connsiteX7" fmla="*/ 3030664 w 5566050"/>
              <a:gd name="connsiteY7" fmla="*/ 355189 h 1321558"/>
              <a:gd name="connsiteX8" fmla="*/ 2983999 w 5566050"/>
              <a:gd name="connsiteY8" fmla="*/ 355189 h 1321558"/>
              <a:gd name="connsiteX9" fmla="*/ 2983999 w 5566050"/>
              <a:gd name="connsiteY9" fmla="*/ 380521 h 1321558"/>
              <a:gd name="connsiteX10" fmla="*/ 3470384 w 5566050"/>
              <a:gd name="connsiteY10" fmla="*/ 613314 h 1321558"/>
              <a:gd name="connsiteX11" fmla="*/ 3721575 w 5566050"/>
              <a:gd name="connsiteY11" fmla="*/ 1021300 h 1321558"/>
              <a:gd name="connsiteX12" fmla="*/ 3983434 w 5566050"/>
              <a:gd name="connsiteY12" fmla="*/ 1021300 h 1321558"/>
              <a:gd name="connsiteX13" fmla="*/ 3983434 w 5566050"/>
              <a:gd name="connsiteY13" fmla="*/ 1271959 h 1321558"/>
              <a:gd name="connsiteX14" fmla="*/ 5566050 w 5566050"/>
              <a:gd name="connsiteY14" fmla="*/ 1271959 h 1321558"/>
              <a:gd name="connsiteX15" fmla="*/ 5566050 w 5566050"/>
              <a:gd name="connsiteY15" fmla="*/ 1321291 h 1321558"/>
              <a:gd name="connsiteX16" fmla="*/ 3934102 w 5566050"/>
              <a:gd name="connsiteY16" fmla="*/ 1321291 h 1321558"/>
              <a:gd name="connsiteX17" fmla="*/ 3934102 w 5566050"/>
              <a:gd name="connsiteY17" fmla="*/ 1070632 h 1321558"/>
              <a:gd name="connsiteX18" fmla="*/ 3682910 w 5566050"/>
              <a:gd name="connsiteY18" fmla="*/ 1070632 h 1321558"/>
              <a:gd name="connsiteX19" fmla="*/ 3436518 w 5566050"/>
              <a:gd name="connsiteY19" fmla="*/ 649312 h 1321558"/>
              <a:gd name="connsiteX20" fmla="*/ 2934401 w 5566050"/>
              <a:gd name="connsiteY20" fmla="*/ 421853 h 1321558"/>
              <a:gd name="connsiteX21" fmla="*/ 2934401 w 5566050"/>
              <a:gd name="connsiteY21" fmla="*/ 305857 h 1321558"/>
              <a:gd name="connsiteX22" fmla="*/ 2981066 w 5566050"/>
              <a:gd name="connsiteY22" fmla="*/ 305857 h 1321558"/>
              <a:gd name="connsiteX23" fmla="*/ 2981066 w 5566050"/>
              <a:gd name="connsiteY23" fmla="*/ 286391 h 1321558"/>
              <a:gd name="connsiteX24" fmla="*/ 2885869 w 5566050"/>
              <a:gd name="connsiteY24" fmla="*/ 237326 h 1321558"/>
              <a:gd name="connsiteX25" fmla="*/ 2758940 w 5566050"/>
              <a:gd name="connsiteY25" fmla="*/ 204527 h 1321558"/>
              <a:gd name="connsiteX26" fmla="*/ 2758940 w 5566050"/>
              <a:gd name="connsiteY26" fmla="*/ 39732 h 1321558"/>
              <a:gd name="connsiteX27" fmla="*/ 2718942 w 5566050"/>
              <a:gd name="connsiteY27" fmla="*/ 39732 h 1321558"/>
              <a:gd name="connsiteX28" fmla="*/ 2718942 w 5566050"/>
              <a:gd name="connsiteY28" fmla="*/ 204793 h 1321558"/>
              <a:gd name="connsiteX29" fmla="*/ 2592012 w 5566050"/>
              <a:gd name="connsiteY29" fmla="*/ 237592 h 1321558"/>
              <a:gd name="connsiteX30" fmla="*/ 2496282 w 5566050"/>
              <a:gd name="connsiteY30" fmla="*/ 286657 h 1321558"/>
              <a:gd name="connsiteX31" fmla="*/ 2496282 w 5566050"/>
              <a:gd name="connsiteY31" fmla="*/ 306123 h 1321558"/>
              <a:gd name="connsiteX32" fmla="*/ 2543747 w 5566050"/>
              <a:gd name="connsiteY32" fmla="*/ 306123 h 1321558"/>
              <a:gd name="connsiteX33" fmla="*/ 2543747 w 5566050"/>
              <a:gd name="connsiteY33" fmla="*/ 422120 h 1321558"/>
              <a:gd name="connsiteX34" fmla="*/ 2041630 w 5566050"/>
              <a:gd name="connsiteY34" fmla="*/ 649579 h 1321558"/>
              <a:gd name="connsiteX35" fmla="*/ 1794971 w 5566050"/>
              <a:gd name="connsiteY35" fmla="*/ 1070899 h 1321558"/>
              <a:gd name="connsiteX36" fmla="*/ 1544312 w 5566050"/>
              <a:gd name="connsiteY36" fmla="*/ 1070899 h 1321558"/>
              <a:gd name="connsiteX37" fmla="*/ 1544312 w 5566050"/>
              <a:gd name="connsiteY37" fmla="*/ 1321558 h 1321558"/>
              <a:gd name="connsiteX38" fmla="*/ 0 w 5566050"/>
              <a:gd name="connsiteY38" fmla="*/ 1321558 h 1321558"/>
              <a:gd name="connsiteX39" fmla="*/ 0 w 5566050"/>
              <a:gd name="connsiteY39" fmla="*/ 1272226 h 1321558"/>
              <a:gd name="connsiteX40" fmla="*/ 1494714 w 5566050"/>
              <a:gd name="connsiteY40" fmla="*/ 1272226 h 1321558"/>
              <a:gd name="connsiteX41" fmla="*/ 1494714 w 5566050"/>
              <a:gd name="connsiteY41" fmla="*/ 1021567 h 1321558"/>
              <a:gd name="connsiteX42" fmla="*/ 1754973 w 5566050"/>
              <a:gd name="connsiteY42" fmla="*/ 1021567 h 1321558"/>
              <a:gd name="connsiteX43" fmla="*/ 2006697 w 5566050"/>
              <a:gd name="connsiteY43" fmla="*/ 614380 h 1321558"/>
              <a:gd name="connsiteX44" fmla="*/ 2493882 w 5566050"/>
              <a:gd name="connsiteY44" fmla="*/ 377855 h 1321558"/>
              <a:gd name="connsiteX45" fmla="*/ 2493882 w 5566050"/>
              <a:gd name="connsiteY45" fmla="*/ 355455 h 1321558"/>
              <a:gd name="connsiteX46" fmla="*/ 2446417 w 5566050"/>
              <a:gd name="connsiteY46" fmla="*/ 355455 h 1321558"/>
              <a:gd name="connsiteX47" fmla="*/ 2446417 w 5566050"/>
              <a:gd name="connsiteY47" fmla="*/ 262392 h 1321558"/>
              <a:gd name="connsiteX48" fmla="*/ 2465883 w 5566050"/>
              <a:gd name="connsiteY48" fmla="*/ 247459 h 1321558"/>
              <a:gd name="connsiteX49" fmla="*/ 2574413 w 5566050"/>
              <a:gd name="connsiteY49" fmla="*/ 191461 h 1321558"/>
              <a:gd name="connsiteX50" fmla="*/ 2669343 w 5566050"/>
              <a:gd name="connsiteY50" fmla="*/ 163995 h 132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66050" h="1321558">
                <a:moveTo>
                  <a:pt x="2669343" y="0"/>
                </a:moveTo>
                <a:lnTo>
                  <a:pt x="2669876" y="0"/>
                </a:lnTo>
                <a:cubicBezTo>
                  <a:pt x="2669876" y="0"/>
                  <a:pt x="2808538" y="0"/>
                  <a:pt x="2808538" y="0"/>
                </a:cubicBezTo>
                <a:lnTo>
                  <a:pt x="2808538" y="163728"/>
                </a:lnTo>
                <a:cubicBezTo>
                  <a:pt x="2834404" y="169328"/>
                  <a:pt x="2869603" y="178394"/>
                  <a:pt x="2903469" y="191194"/>
                </a:cubicBezTo>
                <a:cubicBezTo>
                  <a:pt x="2970666" y="216260"/>
                  <a:pt x="3007732" y="244259"/>
                  <a:pt x="3011732" y="247459"/>
                </a:cubicBezTo>
                <a:lnTo>
                  <a:pt x="3030664" y="262392"/>
                </a:lnTo>
                <a:cubicBezTo>
                  <a:pt x="3030664" y="262392"/>
                  <a:pt x="3030664" y="355189"/>
                  <a:pt x="3030664" y="355189"/>
                </a:cubicBezTo>
                <a:lnTo>
                  <a:pt x="2983999" y="355189"/>
                </a:lnTo>
                <a:lnTo>
                  <a:pt x="2983999" y="380521"/>
                </a:lnTo>
                <a:cubicBezTo>
                  <a:pt x="3077329" y="399454"/>
                  <a:pt x="3303456" y="458652"/>
                  <a:pt x="3470384" y="613314"/>
                </a:cubicBezTo>
                <a:cubicBezTo>
                  <a:pt x="3633578" y="764509"/>
                  <a:pt x="3699176" y="942903"/>
                  <a:pt x="3721575" y="1021300"/>
                </a:cubicBezTo>
                <a:cubicBezTo>
                  <a:pt x="3721575" y="1021300"/>
                  <a:pt x="3983434" y="1021300"/>
                  <a:pt x="3983434" y="1021300"/>
                </a:cubicBezTo>
                <a:lnTo>
                  <a:pt x="3983434" y="1271959"/>
                </a:lnTo>
                <a:cubicBezTo>
                  <a:pt x="3983434" y="1271959"/>
                  <a:pt x="5566050" y="1271959"/>
                  <a:pt x="5566050" y="1271959"/>
                </a:cubicBezTo>
                <a:lnTo>
                  <a:pt x="5566050" y="1321291"/>
                </a:lnTo>
                <a:cubicBezTo>
                  <a:pt x="5566050" y="1321291"/>
                  <a:pt x="3934102" y="1321291"/>
                  <a:pt x="3934102" y="1321291"/>
                </a:cubicBezTo>
                <a:lnTo>
                  <a:pt x="3934102" y="1070632"/>
                </a:lnTo>
                <a:lnTo>
                  <a:pt x="3682910" y="1070632"/>
                </a:lnTo>
                <a:cubicBezTo>
                  <a:pt x="3682910" y="1070632"/>
                  <a:pt x="3638912" y="836773"/>
                  <a:pt x="3436518" y="649312"/>
                </a:cubicBezTo>
                <a:cubicBezTo>
                  <a:pt x="3234658" y="462385"/>
                  <a:pt x="2934401" y="421853"/>
                  <a:pt x="2934401" y="421853"/>
                </a:cubicBezTo>
                <a:cubicBezTo>
                  <a:pt x="2934401" y="421853"/>
                  <a:pt x="2934401" y="305857"/>
                  <a:pt x="2934401" y="305857"/>
                </a:cubicBezTo>
                <a:lnTo>
                  <a:pt x="2981066" y="305857"/>
                </a:lnTo>
                <a:lnTo>
                  <a:pt x="2981066" y="286391"/>
                </a:lnTo>
                <a:cubicBezTo>
                  <a:pt x="2981066" y="286391"/>
                  <a:pt x="2948001" y="260525"/>
                  <a:pt x="2885869" y="237326"/>
                </a:cubicBezTo>
                <a:cubicBezTo>
                  <a:pt x="2824805" y="214393"/>
                  <a:pt x="2758940" y="204527"/>
                  <a:pt x="2758940" y="204527"/>
                </a:cubicBezTo>
                <a:lnTo>
                  <a:pt x="2758940" y="39732"/>
                </a:lnTo>
                <a:lnTo>
                  <a:pt x="2718942" y="39732"/>
                </a:lnTo>
                <a:lnTo>
                  <a:pt x="2718942" y="204793"/>
                </a:lnTo>
                <a:cubicBezTo>
                  <a:pt x="2718942" y="204793"/>
                  <a:pt x="2654143" y="214660"/>
                  <a:pt x="2592012" y="237592"/>
                </a:cubicBezTo>
                <a:cubicBezTo>
                  <a:pt x="2530147" y="260792"/>
                  <a:pt x="2496282" y="286657"/>
                  <a:pt x="2496282" y="286657"/>
                </a:cubicBezTo>
                <a:lnTo>
                  <a:pt x="2496282" y="306123"/>
                </a:lnTo>
                <a:cubicBezTo>
                  <a:pt x="2496282" y="306123"/>
                  <a:pt x="2543747" y="306123"/>
                  <a:pt x="2543747" y="306123"/>
                </a:cubicBezTo>
                <a:lnTo>
                  <a:pt x="2543747" y="422120"/>
                </a:lnTo>
                <a:cubicBezTo>
                  <a:pt x="2543747" y="422120"/>
                  <a:pt x="2260290" y="435719"/>
                  <a:pt x="2041630" y="649579"/>
                </a:cubicBezTo>
                <a:cubicBezTo>
                  <a:pt x="1822704" y="863972"/>
                  <a:pt x="1794971" y="1070899"/>
                  <a:pt x="1794971" y="1070899"/>
                </a:cubicBezTo>
                <a:lnTo>
                  <a:pt x="1544312" y="1070899"/>
                </a:lnTo>
                <a:cubicBezTo>
                  <a:pt x="1544312" y="1070899"/>
                  <a:pt x="1544312" y="1321558"/>
                  <a:pt x="1544312" y="1321558"/>
                </a:cubicBezTo>
                <a:lnTo>
                  <a:pt x="0" y="1321558"/>
                </a:lnTo>
                <a:lnTo>
                  <a:pt x="0" y="1272226"/>
                </a:lnTo>
                <a:lnTo>
                  <a:pt x="1494714" y="1272226"/>
                </a:lnTo>
                <a:cubicBezTo>
                  <a:pt x="1494714" y="1272226"/>
                  <a:pt x="1494714" y="1021567"/>
                  <a:pt x="1494714" y="1021567"/>
                </a:cubicBezTo>
                <a:lnTo>
                  <a:pt x="1754973" y="1021567"/>
                </a:lnTo>
                <a:cubicBezTo>
                  <a:pt x="1774972" y="946103"/>
                  <a:pt x="1835503" y="782108"/>
                  <a:pt x="2006697" y="614380"/>
                </a:cubicBezTo>
                <a:cubicBezTo>
                  <a:pt x="2184292" y="440519"/>
                  <a:pt x="2400018" y="391454"/>
                  <a:pt x="2493882" y="377855"/>
                </a:cubicBezTo>
                <a:lnTo>
                  <a:pt x="2493882" y="355455"/>
                </a:lnTo>
                <a:cubicBezTo>
                  <a:pt x="2493882" y="355455"/>
                  <a:pt x="2446417" y="355455"/>
                  <a:pt x="2446417" y="355455"/>
                </a:cubicBezTo>
                <a:lnTo>
                  <a:pt x="2446417" y="262392"/>
                </a:lnTo>
                <a:lnTo>
                  <a:pt x="2465883" y="247459"/>
                </a:lnTo>
                <a:cubicBezTo>
                  <a:pt x="2469882" y="244525"/>
                  <a:pt x="2507481" y="216526"/>
                  <a:pt x="2574413" y="191461"/>
                </a:cubicBezTo>
                <a:cubicBezTo>
                  <a:pt x="2608812" y="178661"/>
                  <a:pt x="2643477" y="169595"/>
                  <a:pt x="2669343" y="163995"/>
                </a:cubicBezTo>
                <a:close/>
              </a:path>
            </a:pathLst>
          </a:custGeom>
          <a:gradFill flip="none" rotWithShape="1">
            <a:gsLst>
              <a:gs pos="16000">
                <a:schemeClr val="bg1">
                  <a:alpha val="0"/>
                </a:schemeClr>
              </a:gs>
              <a:gs pos="32000">
                <a:schemeClr val="bg1"/>
              </a:gs>
            </a:gsLst>
            <a:lin ang="0" scaled="0"/>
            <a:tileRect/>
          </a:gradFill>
          <a:ln w="0" cap="flat">
            <a:noFill/>
            <a:prstDash val="solid"/>
            <a:miter/>
          </a:ln>
        </p:spPr>
        <p:txBody>
          <a:bodyPr rtlCol="0" anchor="ctr"/>
          <a:lstStyle/>
          <a:p>
            <a:endParaRPr lang="zh-CN" altLang="en-US">
              <a:latin typeface="+mn-ea"/>
            </a:endParaRPr>
          </a:p>
        </p:txBody>
      </p:sp>
    </p:spTree>
    <p:extLst>
      <p:ext uri="{BB962C8B-B14F-4D97-AF65-F5344CB8AC3E}">
        <p14:creationId xmlns:p14="http://schemas.microsoft.com/office/powerpoint/2010/main" val="1476680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预备知识</a:t>
            </a: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6CF9E45A-CDD1-3FE9-280C-FB518E7C09DA}"/>
              </a:ext>
            </a:extLst>
          </p:cNvPr>
          <p:cNvGrpSpPr/>
          <p:nvPr/>
        </p:nvGrpSpPr>
        <p:grpSpPr>
          <a:xfrm>
            <a:off x="401706" y="1629586"/>
            <a:ext cx="9757278" cy="2695622"/>
            <a:chOff x="6456680" y="2240410"/>
            <a:chExt cx="9757278" cy="2695622"/>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221575A-3134-7510-0DC0-C5DD7EDAE2AC}"/>
                </a:ext>
              </a:extLst>
            </p:cNvPr>
            <p:cNvSpPr txBox="1"/>
            <p:nvPr/>
          </p:nvSpPr>
          <p:spPr>
            <a:xfrm>
              <a:off x="6456680" y="2381487"/>
              <a:ext cx="9757278"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自动驾驶与闭环规划</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扩散模型与引导方案</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742950" lvl="1" indent="-285750">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扩散模型</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742950" lvl="1" indent="-285750">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分类器引导</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dirty="0">
                  <a:solidFill>
                    <a:srgbClr val="000000"/>
                  </a:solidFill>
                  <a:latin typeface="思源黑体 CN Normal" panose="020B0400000000000000" pitchFamily="34" charset="-122"/>
                  <a:ea typeface="思源黑体 CN Normal" panose="020B0400000000000000" pitchFamily="34" charset="-122"/>
                </a:rPr>
                <a:t>Score matching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grpSp>
    </p:spTree>
    <p:extLst>
      <p:ext uri="{BB962C8B-B14F-4D97-AF65-F5344CB8AC3E}">
        <p14:creationId xmlns:p14="http://schemas.microsoft.com/office/powerpoint/2010/main" val="3355125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6CF9E45A-CDD1-3FE9-280C-FB518E7C09DA}"/>
              </a:ext>
            </a:extLst>
          </p:cNvPr>
          <p:cNvGrpSpPr/>
          <p:nvPr/>
        </p:nvGrpSpPr>
        <p:grpSpPr>
          <a:xfrm>
            <a:off x="401706" y="1195322"/>
            <a:ext cx="9757278" cy="2514333"/>
            <a:chOff x="6456680" y="1806146"/>
            <a:chExt cx="9757278" cy="2514333"/>
          </a:xfrm>
        </p:grpSpPr>
        <p:grpSp>
          <p:nvGrpSpPr>
            <p:cNvPr id="8" name="组合 7">
              <a:extLst>
                <a:ext uri="{FF2B5EF4-FFF2-40B4-BE49-F238E27FC236}">
                  <a16:creationId xmlns:a16="http://schemas.microsoft.com/office/drawing/2014/main" id="{E5588C02-1667-BAC0-45CD-3ABA8BF0F835}"/>
                </a:ext>
              </a:extLst>
            </p:cNvPr>
            <p:cNvGrpSpPr/>
            <p:nvPr/>
          </p:nvGrpSpPr>
          <p:grpSpPr>
            <a:xfrm>
              <a:off x="6456680" y="1806146"/>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615553"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背景</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sp>
          <p:nvSpPr>
            <p:cNvPr id="30" name="文本框 29">
              <a:extLst>
                <a:ext uri="{FF2B5EF4-FFF2-40B4-BE49-F238E27FC236}">
                  <a16:creationId xmlns:a16="http://schemas.microsoft.com/office/drawing/2014/main" id="{0221575A-3134-7510-0DC0-C5DD7EDAE2AC}"/>
                </a:ext>
              </a:extLst>
            </p:cNvPr>
            <p:cNvSpPr txBox="1"/>
            <p:nvPr/>
          </p:nvSpPr>
          <p:spPr>
            <a:xfrm>
              <a:off x="6456680" y="2381487"/>
              <a:ext cx="9757278" cy="193899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图像空间过于复杂，有意义的子空间的概率分布函数难以获取</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R="0" lvl="0" algn="l" defTabSz="914400" rtl="0" eaLnBrk="1" fontAlgn="auto" latinLnBrk="0" hangingPunct="1">
                <a:lnSpc>
                  <a:spcPct val="100000"/>
                </a:lnSpc>
                <a:spcBef>
                  <a:spcPts val="0"/>
                </a:spcBef>
                <a:spcAft>
                  <a:spcPts val="0"/>
                </a:spcAft>
                <a:buClrTx/>
                <a:buSzTx/>
                <a:tabLst/>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扩散模型的基本思想：基于马尔科夫链将一个分布逐渐转换成另一个分布</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有两个步骤：正向和反向扩散过程</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lvl="6">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grpSp>
    </p:spTree>
    <p:extLst>
      <p:ext uri="{BB962C8B-B14F-4D97-AF65-F5344CB8AC3E}">
        <p14:creationId xmlns:p14="http://schemas.microsoft.com/office/powerpoint/2010/main" val="299144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6CF9E45A-CDD1-3FE9-280C-FB518E7C09DA}"/>
              </a:ext>
            </a:extLst>
          </p:cNvPr>
          <p:cNvGrpSpPr/>
          <p:nvPr/>
        </p:nvGrpSpPr>
        <p:grpSpPr>
          <a:xfrm>
            <a:off x="401706" y="1195322"/>
            <a:ext cx="9757278" cy="975451"/>
            <a:chOff x="6456680" y="1806146"/>
            <a:chExt cx="9757278" cy="975451"/>
          </a:xfrm>
        </p:grpSpPr>
        <p:grpSp>
          <p:nvGrpSpPr>
            <p:cNvPr id="8" name="组合 7">
              <a:extLst>
                <a:ext uri="{FF2B5EF4-FFF2-40B4-BE49-F238E27FC236}">
                  <a16:creationId xmlns:a16="http://schemas.microsoft.com/office/drawing/2014/main" id="{E5588C02-1667-BAC0-45CD-3ABA8BF0F835}"/>
                </a:ext>
              </a:extLst>
            </p:cNvPr>
            <p:cNvGrpSpPr/>
            <p:nvPr/>
          </p:nvGrpSpPr>
          <p:grpSpPr>
            <a:xfrm>
              <a:off x="6456680" y="1806146"/>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23110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前向扩散</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sp>
          <p:nvSpPr>
            <p:cNvPr id="30" name="文本框 29">
              <a:extLst>
                <a:ext uri="{FF2B5EF4-FFF2-40B4-BE49-F238E27FC236}">
                  <a16:creationId xmlns:a16="http://schemas.microsoft.com/office/drawing/2014/main" id="{0221575A-3134-7510-0DC0-C5DD7EDAE2AC}"/>
                </a:ext>
              </a:extLst>
            </p:cNvPr>
            <p:cNvSpPr txBox="1"/>
            <p:nvPr/>
          </p:nvSpPr>
          <p:spPr>
            <a:xfrm>
              <a:off x="6456680" y="2381487"/>
              <a:ext cx="9757278"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逐步添加噪声，直到图像完全无法识别</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grpSp>
      <p:pic>
        <p:nvPicPr>
          <p:cNvPr id="4" name="图片 3" descr="图示&#10;&#10;AI 生成的内容可能不正确。">
            <a:extLst>
              <a:ext uri="{FF2B5EF4-FFF2-40B4-BE49-F238E27FC236}">
                <a16:creationId xmlns:a16="http://schemas.microsoft.com/office/drawing/2014/main" id="{9E135E73-523D-4BAD-9F6D-77D4B0B2F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93" y="2384425"/>
            <a:ext cx="4667250" cy="3924300"/>
          </a:xfrm>
          <a:prstGeom prst="rect">
            <a:avLst/>
          </a:prstGeom>
        </p:spPr>
      </p:pic>
      <p:sp>
        <p:nvSpPr>
          <p:cNvPr id="15" name="文本框 14">
            <a:extLst>
              <a:ext uri="{FF2B5EF4-FFF2-40B4-BE49-F238E27FC236}">
                <a16:creationId xmlns:a16="http://schemas.microsoft.com/office/drawing/2014/main" id="{EC6BB08B-5A57-424B-A6C1-F328C7BA3BED}"/>
              </a:ext>
            </a:extLst>
          </p:cNvPr>
          <p:cNvSpPr txBox="1"/>
          <p:nvPr/>
        </p:nvSpPr>
        <p:spPr>
          <a:xfrm>
            <a:off x="1491916" y="6308725"/>
            <a:ext cx="6096000" cy="369332"/>
          </a:xfrm>
          <a:prstGeom prst="rect">
            <a:avLst/>
          </a:prstGeom>
          <a:noFill/>
        </p:spPr>
        <p:txBody>
          <a:bodyPr wrap="square">
            <a:spAutoFit/>
          </a:bodyPr>
          <a:lstStyle/>
          <a:p>
            <a:r>
              <a:rPr lang="zh-CN" altLang="en-US" dirty="0"/>
              <a:t>整个图像空间的高级概念概述</a:t>
            </a:r>
          </a:p>
        </p:txBody>
      </p:sp>
    </p:spTree>
    <p:extLst>
      <p:ext uri="{BB962C8B-B14F-4D97-AF65-F5344CB8AC3E}">
        <p14:creationId xmlns:p14="http://schemas.microsoft.com/office/powerpoint/2010/main" val="593794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23110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反向扩散</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pic>
        <p:nvPicPr>
          <p:cNvPr id="4" name="图片 3">
            <a:extLst>
              <a:ext uri="{FF2B5EF4-FFF2-40B4-BE49-F238E27FC236}">
                <a16:creationId xmlns:a16="http://schemas.microsoft.com/office/drawing/2014/main" id="{9CF4B4D8-B4E2-414E-A937-A46688F32C6E}"/>
              </a:ext>
            </a:extLst>
          </p:cNvPr>
          <p:cNvPicPr>
            <a:picLocks noChangeAspect="1"/>
          </p:cNvPicPr>
          <p:nvPr/>
        </p:nvPicPr>
        <p:blipFill>
          <a:blip r:embed="rId3"/>
          <a:stretch>
            <a:fillRect/>
          </a:stretch>
        </p:blipFill>
        <p:spPr>
          <a:xfrm>
            <a:off x="1884902" y="1177528"/>
            <a:ext cx="8070260" cy="5562370"/>
          </a:xfrm>
          <a:prstGeom prst="rect">
            <a:avLst/>
          </a:prstGeom>
        </p:spPr>
      </p:pic>
    </p:spTree>
    <p:extLst>
      <p:ext uri="{BB962C8B-B14F-4D97-AF65-F5344CB8AC3E}">
        <p14:creationId xmlns:p14="http://schemas.microsoft.com/office/powerpoint/2010/main" val="1519203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717090"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i="0" dirty="0">
                  <a:gradFill flip="none" rotWithShape="1">
                    <a:gsLst>
                      <a:gs pos="0">
                        <a:srgbClr val="0164A5"/>
                      </a:gs>
                      <a:gs pos="100000">
                        <a:srgbClr val="1A73AE"/>
                      </a:gs>
                    </a:gsLst>
                    <a:lin ang="2700000" scaled="0"/>
                    <a:tileRect/>
                  </a:gradFill>
                  <a:sym typeface="OPPOSans B" panose="00020600040101010101" pitchFamily="18" charset="-122"/>
                </a:rPr>
                <a:t>Diffusion </a:t>
              </a: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数学原理</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EEF9BD8-D778-4357-802D-4CDF94D6A60B}"/>
                  </a:ext>
                </a:extLst>
              </p:cNvPr>
              <p:cNvSpPr txBox="1"/>
              <p:nvPr/>
            </p:nvSpPr>
            <p:spPr>
              <a:xfrm>
                <a:off x="401706" y="1897930"/>
                <a:ext cx="9757278" cy="71487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加噪过程，为了使训练能够并行进行，需要对原始的逐步加噪进行处理</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随着 </a:t>
                </a:r>
                <a:r>
                  <a:rPr lang="en-US" altLang="zh-CN" sz="2000" dirty="0">
                    <a:solidFill>
                      <a:srgbClr val="000000"/>
                    </a:solidFill>
                    <a:latin typeface="思源黑体 CN Normal" panose="020B0400000000000000" pitchFamily="34" charset="-122"/>
                    <a:ea typeface="思源黑体 CN Normal" panose="020B0400000000000000" pitchFamily="34" charset="-122"/>
                  </a:rPr>
                  <a:t>t </a:t>
                </a:r>
                <a:r>
                  <a:rPr lang="zh-CN" altLang="en-US" sz="2000" dirty="0">
                    <a:solidFill>
                      <a:srgbClr val="000000"/>
                    </a:solidFill>
                    <a:latin typeface="思源黑体 CN Normal" panose="020B0400000000000000" pitchFamily="34" charset="-122"/>
                    <a:ea typeface="思源黑体 CN Normal" panose="020B0400000000000000" pitchFamily="34" charset="-122"/>
                  </a:rPr>
                  <a:t>的增加， </a:t>
                </a:r>
                <a14:m>
                  <m:oMath xmlns:m="http://schemas.openxmlformats.org/officeDocument/2006/math">
                    <m:acc>
                      <m:accPr>
                        <m:chr m:val="̅"/>
                        <m:ctrlPr>
                          <a:rPr lang="zh-CN" altLang="en-US" sz="2000" i="1" smtClean="0">
                            <a:solidFill>
                              <a:srgbClr val="000000"/>
                            </a:solidFill>
                            <a:latin typeface="Cambria Math" panose="02040503050406030204" pitchFamily="18" charset="0"/>
                          </a:rPr>
                        </m:ctrlPr>
                      </m:accPr>
                      <m:e>
                        <m:r>
                          <a:rPr lang="zh-CN" altLang="en-US" sz="2000" i="1" smtClean="0">
                            <a:solidFill>
                              <a:srgbClr val="000000"/>
                            </a:solidFill>
                            <a:latin typeface="Cambria Math" panose="02040503050406030204" pitchFamily="18" charset="0"/>
                          </a:rPr>
                          <m:t>𝛼</m:t>
                        </m:r>
                      </m:e>
                    </m:acc>
                  </m:oMath>
                </a14:m>
                <a:r>
                  <a:rPr lang="en-US" altLang="zh-CN" sz="2000" dirty="0">
                    <a:solidFill>
                      <a:srgbClr val="000000"/>
                    </a:solidFill>
                    <a:latin typeface="思源黑体 CN Normal" panose="020B0400000000000000" pitchFamily="34" charset="-122"/>
                    <a:ea typeface="思源黑体 CN Normal" panose="020B0400000000000000" pitchFamily="34" charset="-122"/>
                  </a:rPr>
                  <a:t>  </a:t>
                </a:r>
                <a:r>
                  <a:rPr lang="zh-CN" altLang="en-US" sz="2000" dirty="0">
                    <a:solidFill>
                      <a:srgbClr val="000000"/>
                    </a:solidFill>
                    <a:latin typeface="思源黑体 CN Normal" panose="020B0400000000000000" pitchFamily="34" charset="-122"/>
                    <a:ea typeface="思源黑体 CN Normal" panose="020B0400000000000000" pitchFamily="34" charset="-122"/>
                  </a:rPr>
                  <a:t>通常会减小，而  </a:t>
                </a:r>
                <a14:m>
                  <m:oMath xmlns:m="http://schemas.openxmlformats.org/officeDocument/2006/math">
                    <m:acc>
                      <m:accPr>
                        <m:chr m:val="̅"/>
                        <m:ctrlPr>
                          <a:rPr lang="zh-CN" altLang="en-US" sz="2000" i="1" smtClean="0">
                            <a:solidFill>
                              <a:srgbClr val="000000"/>
                            </a:solidFill>
                            <a:latin typeface="Cambria Math" panose="02040503050406030204" pitchFamily="18" charset="0"/>
                          </a:rPr>
                        </m:ctrlPr>
                      </m:accPr>
                      <m:e>
                        <m:r>
                          <a:rPr lang="zh-CN" altLang="en-US" sz="2000" i="1" smtClean="0">
                            <a:solidFill>
                              <a:srgbClr val="000000"/>
                            </a:solidFill>
                            <a:latin typeface="Cambria Math" panose="02040503050406030204" pitchFamily="18" charset="0"/>
                          </a:rPr>
                          <m:t>𝛽</m:t>
                        </m:r>
                      </m:e>
                    </m:acc>
                  </m:oMath>
                </a14:m>
                <a:r>
                  <a:rPr lang="zh-CN" altLang="en-US" sz="2000" dirty="0">
                    <a:solidFill>
                      <a:srgbClr val="000000"/>
                    </a:solidFill>
                    <a:latin typeface="思源黑体 CN Normal" panose="020B0400000000000000" pitchFamily="34" charset="-122"/>
                    <a:ea typeface="思源黑体 CN Normal" panose="020B0400000000000000" pitchFamily="34" charset="-122"/>
                  </a:rPr>
                  <a:t>会增大，表示加入了更多的噪声。</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mc:Choice>
        <mc:Fallback xmlns="">
          <p:sp>
            <p:nvSpPr>
              <p:cNvPr id="13" name="文本框 12">
                <a:extLst>
                  <a:ext uri="{FF2B5EF4-FFF2-40B4-BE49-F238E27FC236}">
                    <a16:creationId xmlns:a16="http://schemas.microsoft.com/office/drawing/2014/main" id="{9EEF9BD8-D778-4357-802D-4CDF94D6A60B}"/>
                  </a:ext>
                </a:extLst>
              </p:cNvPr>
              <p:cNvSpPr txBox="1">
                <a:spLocks noRot="1" noChangeAspect="1" noMove="1" noResize="1" noEditPoints="1" noAdjustHandles="1" noChangeArrowheads="1" noChangeShapeType="1" noTextEdit="1"/>
              </p:cNvSpPr>
              <p:nvPr/>
            </p:nvSpPr>
            <p:spPr>
              <a:xfrm>
                <a:off x="401706" y="1897930"/>
                <a:ext cx="9757278" cy="714876"/>
              </a:xfrm>
              <a:prstGeom prst="rect">
                <a:avLst/>
              </a:prstGeom>
              <a:blipFill>
                <a:blip r:embed="rId3"/>
                <a:stretch>
                  <a:fillRect l="-562" t="-4237" b="-14407"/>
                </a:stretch>
              </a:blipFill>
            </p:spPr>
            <p:txBody>
              <a:bodyPr/>
              <a:lstStyle/>
              <a:p>
                <a:r>
                  <a:rPr lang="zh-CN" altLang="en-US">
                    <a:noFill/>
                  </a:rPr>
                  <a:t> </a:t>
                </a:r>
              </a:p>
            </p:txBody>
          </p:sp>
        </mc:Fallback>
      </mc:AlternateContent>
      <p:pic>
        <p:nvPicPr>
          <p:cNvPr id="7" name="图形 6">
            <a:extLst>
              <a:ext uri="{FF2B5EF4-FFF2-40B4-BE49-F238E27FC236}">
                <a16:creationId xmlns:a16="http://schemas.microsoft.com/office/drawing/2014/main" id="{0E1FE841-FE7D-41CD-8985-8A806F5F76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493" y="2855793"/>
            <a:ext cx="10614542" cy="2806885"/>
          </a:xfrm>
          <a:prstGeom prst="rect">
            <a:avLst/>
          </a:prstGeom>
        </p:spPr>
      </p:pic>
    </p:spTree>
    <p:extLst>
      <p:ext uri="{BB962C8B-B14F-4D97-AF65-F5344CB8AC3E}">
        <p14:creationId xmlns:p14="http://schemas.microsoft.com/office/powerpoint/2010/main" val="2992135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702663"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i="0" dirty="0">
                  <a:gradFill flip="none" rotWithShape="1">
                    <a:gsLst>
                      <a:gs pos="0">
                        <a:srgbClr val="0164A5"/>
                      </a:gs>
                      <a:gs pos="100000">
                        <a:srgbClr val="1A73AE"/>
                      </a:gs>
                    </a:gsLst>
                    <a:lin ang="2700000" scaled="0"/>
                    <a:tileRect/>
                  </a:gradFill>
                  <a:sym typeface="OPPOSans B" panose="00020600040101010101" pitchFamily="18" charset="-122"/>
                </a:rPr>
                <a:t>Diffusion </a:t>
              </a: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数学原理</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pic>
        <p:nvPicPr>
          <p:cNvPr id="4" name="图形 3">
            <a:extLst>
              <a:ext uri="{FF2B5EF4-FFF2-40B4-BE49-F238E27FC236}">
                <a16:creationId xmlns:a16="http://schemas.microsoft.com/office/drawing/2014/main" id="{E0B71D28-8D96-41DA-82CE-B1C2F178A9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925" y="2491066"/>
            <a:ext cx="9562839" cy="2809700"/>
          </a:xfrm>
          <a:prstGeom prst="rect">
            <a:avLst/>
          </a:prstGeom>
        </p:spPr>
      </p:pic>
      <p:sp>
        <p:nvSpPr>
          <p:cNvPr id="18" name="文本框 17">
            <a:extLst>
              <a:ext uri="{FF2B5EF4-FFF2-40B4-BE49-F238E27FC236}">
                <a16:creationId xmlns:a16="http://schemas.microsoft.com/office/drawing/2014/main" id="{E10D4E68-3905-460E-9B0D-98D0048EE559}"/>
              </a:ext>
            </a:extLst>
          </p:cNvPr>
          <p:cNvSpPr txBox="1"/>
          <p:nvPr/>
        </p:nvSpPr>
        <p:spPr>
          <a:xfrm>
            <a:off x="401706" y="1897930"/>
            <a:ext cx="9757278"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使用</a:t>
            </a:r>
            <a:r>
              <a:rPr lang="en-US" altLang="zh-CN" sz="2000" dirty="0">
                <a:solidFill>
                  <a:srgbClr val="000000"/>
                </a:solidFill>
                <a:latin typeface="思源黑体 CN Normal" panose="020B0400000000000000" pitchFamily="34" charset="-122"/>
                <a:ea typeface="思源黑体 CN Normal" panose="020B0400000000000000" pitchFamily="34" charset="-122"/>
              </a:rPr>
              <a:t>MSE</a:t>
            </a:r>
            <a:r>
              <a:rPr lang="zh-CN" altLang="en-US" sz="2000" dirty="0">
                <a:solidFill>
                  <a:srgbClr val="000000"/>
                </a:solidFill>
                <a:latin typeface="思源黑体 CN Normal" panose="020B0400000000000000" pitchFamily="34" charset="-122"/>
                <a:ea typeface="思源黑体 CN Normal" panose="020B0400000000000000" pitchFamily="34" charset="-122"/>
              </a:rPr>
              <a:t>建模，并将对前一时刻的预测转换成对噪声的预测</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609135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409121"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i="0" dirty="0">
                  <a:gradFill flip="none" rotWithShape="1">
                    <a:gsLst>
                      <a:gs pos="0">
                        <a:srgbClr val="0164A5"/>
                      </a:gs>
                      <a:gs pos="100000">
                        <a:srgbClr val="1A73AE"/>
                      </a:gs>
                    </a:gsLst>
                    <a:lin ang="2700000" scaled="0"/>
                    <a:tileRect/>
                  </a:gradFill>
                  <a:sym typeface="OPPOSans B" panose="00020600040101010101" pitchFamily="18" charset="-122"/>
                </a:rPr>
                <a:t>Score matching</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sp>
        <p:nvSpPr>
          <p:cNvPr id="25" name="文本框 24">
            <a:extLst>
              <a:ext uri="{FF2B5EF4-FFF2-40B4-BE49-F238E27FC236}">
                <a16:creationId xmlns:a16="http://schemas.microsoft.com/office/drawing/2014/main" id="{D9BEBEEC-0E3E-4FA9-BB9B-4D9F3757A914}"/>
              </a:ext>
            </a:extLst>
          </p:cNvPr>
          <p:cNvSpPr txBox="1"/>
          <p:nvPr/>
        </p:nvSpPr>
        <p:spPr>
          <a:xfrm>
            <a:off x="401706" y="1770663"/>
            <a:ext cx="9757278"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dirty="0">
                <a:solidFill>
                  <a:srgbClr val="000000"/>
                </a:solidFill>
                <a:latin typeface="思源黑体 CN Normal" panose="020B0400000000000000" pitchFamily="34" charset="-122"/>
                <a:ea typeface="思源黑体 CN Normal" panose="020B0400000000000000" pitchFamily="34" charset="-122"/>
              </a:rPr>
              <a:t>Score function</a:t>
            </a:r>
          </a:p>
        </p:txBody>
      </p:sp>
      <p:pic>
        <p:nvPicPr>
          <p:cNvPr id="4" name="图形 3">
            <a:extLst>
              <a:ext uri="{FF2B5EF4-FFF2-40B4-BE49-F238E27FC236}">
                <a16:creationId xmlns:a16="http://schemas.microsoft.com/office/drawing/2014/main" id="{2F80E8B9-C902-422F-BC4E-0B20DF0D64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706" y="2690999"/>
            <a:ext cx="8616994" cy="2826153"/>
          </a:xfrm>
          <a:prstGeom prst="rect">
            <a:avLst/>
          </a:prstGeom>
        </p:spPr>
      </p:pic>
      <p:sp>
        <p:nvSpPr>
          <p:cNvPr id="18" name="文本框 17">
            <a:extLst>
              <a:ext uri="{FF2B5EF4-FFF2-40B4-BE49-F238E27FC236}">
                <a16:creationId xmlns:a16="http://schemas.microsoft.com/office/drawing/2014/main" id="{D5208C4D-F56C-45C7-A25C-E918EDEA850C}"/>
              </a:ext>
            </a:extLst>
          </p:cNvPr>
          <p:cNvSpPr txBox="1"/>
          <p:nvPr/>
        </p:nvSpPr>
        <p:spPr>
          <a:xfrm>
            <a:off x="401706" y="2230831"/>
            <a:ext cx="9757278"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2000" dirty="0">
                <a:solidFill>
                  <a:srgbClr val="000000"/>
                </a:solidFill>
                <a:latin typeface="思源黑体 CN Normal" panose="020B0400000000000000" pitchFamily="34" charset="-122"/>
                <a:ea typeface="思源黑体 CN Normal" panose="020B0400000000000000" pitchFamily="34" charset="-122"/>
              </a:rPr>
              <a:t>p(x; θ)</a:t>
            </a:r>
            <a:r>
              <a:rPr lang="zh-CN" altLang="en-US" sz="2000" dirty="0">
                <a:solidFill>
                  <a:srgbClr val="000000"/>
                </a:solidFill>
                <a:latin typeface="思源黑体 CN Normal" panose="020B0400000000000000" pitchFamily="34" charset="-122"/>
                <a:ea typeface="思源黑体 CN Normal" panose="020B0400000000000000" pitchFamily="34" charset="-122"/>
              </a:rPr>
              <a:t>为能量模型，概率值较高的位置对应着能量较低的点。</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701405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409121"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i="0" dirty="0">
                  <a:gradFill flip="none" rotWithShape="1">
                    <a:gsLst>
                      <a:gs pos="0">
                        <a:srgbClr val="0164A5"/>
                      </a:gs>
                      <a:gs pos="100000">
                        <a:srgbClr val="1A73AE"/>
                      </a:gs>
                    </a:gsLst>
                    <a:lin ang="2700000" scaled="0"/>
                    <a:tileRect/>
                  </a:gradFill>
                  <a:sym typeface="OPPOSans B" panose="00020600040101010101" pitchFamily="18" charset="-122"/>
                </a:rPr>
                <a:t>Score matching</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pic>
        <p:nvPicPr>
          <p:cNvPr id="1026" name="Picture 2">
            <a:extLst>
              <a:ext uri="{FF2B5EF4-FFF2-40B4-BE49-F238E27FC236}">
                <a16:creationId xmlns:a16="http://schemas.microsoft.com/office/drawing/2014/main" id="{8A55218F-57A5-471B-900E-AF1B13876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51747"/>
            <a:ext cx="12192000" cy="473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3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409121"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i="0" dirty="0">
                  <a:gradFill flip="none" rotWithShape="1">
                    <a:gsLst>
                      <a:gs pos="0">
                        <a:srgbClr val="0164A5"/>
                      </a:gs>
                      <a:gs pos="100000">
                        <a:srgbClr val="1A73AE"/>
                      </a:gs>
                    </a:gsLst>
                    <a:lin ang="2700000" scaled="0"/>
                    <a:tileRect/>
                  </a:gradFill>
                  <a:sym typeface="OPPOSans B" panose="00020600040101010101" pitchFamily="18" charset="-122"/>
                </a:rPr>
                <a:t>Score matching</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pic>
        <p:nvPicPr>
          <p:cNvPr id="4" name="图片 3">
            <a:extLst>
              <a:ext uri="{FF2B5EF4-FFF2-40B4-BE49-F238E27FC236}">
                <a16:creationId xmlns:a16="http://schemas.microsoft.com/office/drawing/2014/main" id="{5757C1C8-1549-4150-847E-3EB9F49B3B42}"/>
              </a:ext>
            </a:extLst>
          </p:cNvPr>
          <p:cNvPicPr>
            <a:picLocks noChangeAspect="1"/>
          </p:cNvPicPr>
          <p:nvPr/>
        </p:nvPicPr>
        <p:blipFill>
          <a:blip r:embed="rId3"/>
          <a:stretch>
            <a:fillRect/>
          </a:stretch>
        </p:blipFill>
        <p:spPr>
          <a:xfrm>
            <a:off x="401706" y="3429000"/>
            <a:ext cx="9821399" cy="1452405"/>
          </a:xfrm>
          <a:prstGeom prst="rect">
            <a:avLst/>
          </a:prstGeom>
        </p:spPr>
      </p:pic>
      <p:pic>
        <p:nvPicPr>
          <p:cNvPr id="7" name="图片 6">
            <a:extLst>
              <a:ext uri="{FF2B5EF4-FFF2-40B4-BE49-F238E27FC236}">
                <a16:creationId xmlns:a16="http://schemas.microsoft.com/office/drawing/2014/main" id="{C9F424A7-00F2-4BE9-AB06-773F8D26E5E2}"/>
              </a:ext>
            </a:extLst>
          </p:cNvPr>
          <p:cNvPicPr>
            <a:picLocks noChangeAspect="1"/>
          </p:cNvPicPr>
          <p:nvPr/>
        </p:nvPicPr>
        <p:blipFill>
          <a:blip r:embed="rId4"/>
          <a:stretch>
            <a:fillRect/>
          </a:stretch>
        </p:blipFill>
        <p:spPr>
          <a:xfrm>
            <a:off x="401706" y="1838918"/>
            <a:ext cx="7701673" cy="1899903"/>
          </a:xfrm>
          <a:prstGeom prst="rect">
            <a:avLst/>
          </a:prstGeom>
        </p:spPr>
      </p:pic>
    </p:spTree>
    <p:extLst>
      <p:ext uri="{BB962C8B-B14F-4D97-AF65-F5344CB8AC3E}">
        <p14:creationId xmlns:p14="http://schemas.microsoft.com/office/powerpoint/2010/main" val="25948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4969117"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i="0" dirty="0">
                  <a:gradFill flip="none" rotWithShape="1">
                    <a:gsLst>
                      <a:gs pos="0">
                        <a:srgbClr val="0164A5"/>
                      </a:gs>
                      <a:gs pos="100000">
                        <a:srgbClr val="1A73AE"/>
                      </a:gs>
                    </a:gsLst>
                    <a:lin ang="2700000" scaled="0"/>
                    <a:tileRect/>
                  </a:gradFill>
                  <a:sym typeface="OPPOSans B" panose="00020600040101010101" pitchFamily="18" charset="-122"/>
                </a:rPr>
                <a:t>Denoising Score matching(DSM)</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sp>
        <p:nvSpPr>
          <p:cNvPr id="15" name="文本框 14">
            <a:extLst>
              <a:ext uri="{FF2B5EF4-FFF2-40B4-BE49-F238E27FC236}">
                <a16:creationId xmlns:a16="http://schemas.microsoft.com/office/drawing/2014/main" id="{5D4AC1B5-C902-4B55-9579-3069892BF255}"/>
              </a:ext>
            </a:extLst>
          </p:cNvPr>
          <p:cNvSpPr txBox="1"/>
          <p:nvPr/>
        </p:nvSpPr>
        <p:spPr>
          <a:xfrm>
            <a:off x="401706" y="1819768"/>
            <a:ext cx="9757278" cy="10156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对于原始的</a:t>
            </a:r>
            <a:r>
              <a:rPr lang="en-US" altLang="zh-CN" sz="2000" dirty="0">
                <a:solidFill>
                  <a:srgbClr val="000000"/>
                </a:solidFill>
                <a:latin typeface="思源黑体 CN Normal" panose="020B0400000000000000" pitchFamily="34" charset="-122"/>
                <a:ea typeface="思源黑体 CN Normal" panose="020B0400000000000000" pitchFamily="34" charset="-122"/>
              </a:rPr>
              <a:t>score matching</a:t>
            </a:r>
            <a:r>
              <a:rPr lang="zh-CN" altLang="en-US" sz="2000" dirty="0">
                <a:solidFill>
                  <a:srgbClr val="000000"/>
                </a:solidFill>
                <a:latin typeface="思源黑体 CN Normal" panose="020B0400000000000000" pitchFamily="34" charset="-122"/>
                <a:ea typeface="思源黑体 CN Normal" panose="020B0400000000000000" pitchFamily="34" charset="-122"/>
              </a:rPr>
              <a:t>，</a:t>
            </a:r>
            <a:r>
              <a:rPr lang="en-US" altLang="zh-CN" sz="2000" dirty="0">
                <a:solidFill>
                  <a:srgbClr val="000000"/>
                </a:solidFill>
                <a:latin typeface="思源黑体 CN Normal" panose="020B0400000000000000" pitchFamily="34" charset="-122"/>
                <a:ea typeface="思源黑体 CN Normal" panose="020B0400000000000000" pitchFamily="34" charset="-122"/>
              </a:rPr>
              <a:t> </a:t>
            </a:r>
            <a:r>
              <a:rPr lang="zh-CN" altLang="en-US" sz="2000" dirty="0">
                <a:solidFill>
                  <a:srgbClr val="000000"/>
                </a:solidFill>
                <a:latin typeface="思源黑体 CN Normal" panose="020B0400000000000000" pitchFamily="34" charset="-122"/>
                <a:ea typeface="思源黑体 CN Normal" panose="020B0400000000000000" pitchFamily="34" charset="-122"/>
              </a:rPr>
              <a:t>数据分布是不知道的。</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求模型输出的雅可比矩阵的迹，十分耗时。</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但是对于加了噪声之后的噪声分布 </a:t>
            </a:r>
            <a:r>
              <a:rPr lang="en-US" altLang="zh-CN" sz="2000" dirty="0">
                <a:solidFill>
                  <a:srgbClr val="000000"/>
                </a:solidFill>
                <a:latin typeface="思源黑体 CN Normal" panose="020B0400000000000000" pitchFamily="34" charset="-122"/>
                <a:ea typeface="思源黑体 CN Normal" panose="020B0400000000000000" pitchFamily="34" charset="-122"/>
              </a:rPr>
              <a:t>q </a:t>
            </a:r>
            <a:r>
              <a:rPr lang="zh-CN" altLang="en-US" sz="2000" dirty="0">
                <a:solidFill>
                  <a:srgbClr val="000000"/>
                </a:solidFill>
                <a:latin typeface="思源黑体 CN Normal" panose="020B0400000000000000" pitchFamily="34" charset="-122"/>
                <a:ea typeface="思源黑体 CN Normal" panose="020B0400000000000000" pitchFamily="34" charset="-122"/>
              </a:rPr>
              <a:t>，它的分布是知道的。</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pic>
        <p:nvPicPr>
          <p:cNvPr id="12" name="图形 11">
            <a:extLst>
              <a:ext uri="{FF2B5EF4-FFF2-40B4-BE49-F238E27FC236}">
                <a16:creationId xmlns:a16="http://schemas.microsoft.com/office/drawing/2014/main" id="{07F0DF01-C9CF-4E72-B96E-44B216B4C0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280" y="2925800"/>
            <a:ext cx="3733714" cy="432000"/>
          </a:xfrm>
          <a:prstGeom prst="rect">
            <a:avLst/>
          </a:prstGeom>
        </p:spPr>
      </p:pic>
      <p:pic>
        <p:nvPicPr>
          <p:cNvPr id="16" name="图形 15">
            <a:extLst>
              <a:ext uri="{FF2B5EF4-FFF2-40B4-BE49-F238E27FC236}">
                <a16:creationId xmlns:a16="http://schemas.microsoft.com/office/drawing/2014/main" id="{248578EB-992C-44ED-9C90-52953A3E83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706" y="3458690"/>
            <a:ext cx="9065454" cy="720000"/>
          </a:xfrm>
          <a:prstGeom prst="rect">
            <a:avLst/>
          </a:prstGeom>
        </p:spPr>
      </p:pic>
      <p:pic>
        <p:nvPicPr>
          <p:cNvPr id="19" name="图形 18">
            <a:extLst>
              <a:ext uri="{FF2B5EF4-FFF2-40B4-BE49-F238E27FC236}">
                <a16:creationId xmlns:a16="http://schemas.microsoft.com/office/drawing/2014/main" id="{F5C5B0CE-90E0-4D34-A2B8-D5BB3FE98E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2184" y="4178690"/>
            <a:ext cx="9757278" cy="732450"/>
          </a:xfrm>
          <a:prstGeom prst="rect">
            <a:avLst/>
          </a:prstGeom>
        </p:spPr>
      </p:pic>
    </p:spTree>
    <p:extLst>
      <p:ext uri="{BB962C8B-B14F-4D97-AF65-F5344CB8AC3E}">
        <p14:creationId xmlns:p14="http://schemas.microsoft.com/office/powerpoint/2010/main" val="51661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圆角 98">
            <a:extLst>
              <a:ext uri="{FF2B5EF4-FFF2-40B4-BE49-F238E27FC236}">
                <a16:creationId xmlns:a16="http://schemas.microsoft.com/office/drawing/2014/main" id="{967110E4-2ADF-4B81-804E-ADB95CD65125}"/>
              </a:ext>
            </a:extLst>
          </p:cNvPr>
          <p:cNvSpPr/>
          <p:nvPr/>
        </p:nvSpPr>
        <p:spPr>
          <a:xfrm>
            <a:off x="0" y="0"/>
            <a:ext cx="8956897" cy="6858000"/>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C76F1376-4E54-42B3-AB01-F2BA73C9CE03}"/>
              </a:ext>
            </a:extLst>
          </p:cNvPr>
          <p:cNvSpPr/>
          <p:nvPr/>
        </p:nvSpPr>
        <p:spPr>
          <a:xfrm>
            <a:off x="-1" y="0"/>
            <a:ext cx="8254117" cy="6858000"/>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algn="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nvGrpSpPr>
          <p:cNvPr id="96" name="组合 95">
            <a:extLst>
              <a:ext uri="{FF2B5EF4-FFF2-40B4-BE49-F238E27FC236}">
                <a16:creationId xmlns:a16="http://schemas.microsoft.com/office/drawing/2014/main" id="{A394F1F5-2029-4148-A761-E93F78FF5250}"/>
              </a:ext>
            </a:extLst>
          </p:cNvPr>
          <p:cNvGrpSpPr/>
          <p:nvPr/>
        </p:nvGrpSpPr>
        <p:grpSpPr>
          <a:xfrm>
            <a:off x="10331805" y="3612469"/>
            <a:ext cx="1876919" cy="3245531"/>
            <a:chOff x="5515450" y="2352198"/>
            <a:chExt cx="1395221" cy="2412587"/>
          </a:xfrm>
          <a:gradFill>
            <a:gsLst>
              <a:gs pos="0">
                <a:srgbClr val="1A73AE"/>
              </a:gs>
              <a:gs pos="100000">
                <a:srgbClr val="1A73AE"/>
              </a:gs>
            </a:gsLst>
            <a:lin ang="0" scaled="0"/>
          </a:gradFill>
        </p:grpSpPr>
        <p:grpSp>
          <p:nvGrpSpPr>
            <p:cNvPr id="9" name="图形 4">
              <a:extLst>
                <a:ext uri="{FF2B5EF4-FFF2-40B4-BE49-F238E27FC236}">
                  <a16:creationId xmlns:a16="http://schemas.microsoft.com/office/drawing/2014/main" id="{4A6500A1-EA96-4119-9955-8E7B8DBE1457}"/>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CF0A746B-D96A-40E8-8750-A82AFD2675AA}"/>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BBA389BF-48EC-498C-AAA4-9D0B6BBA4FBE}"/>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endParaRPr lang="zh-CN" altLang="en-US">
                    <a:latin typeface="+mn-ea"/>
                  </a:endParaRPr>
                </a:p>
              </p:txBody>
            </p:sp>
            <p:sp>
              <p:nvSpPr>
                <p:cNvPr id="12" name="任意多边形: 形状 11">
                  <a:extLst>
                    <a:ext uri="{FF2B5EF4-FFF2-40B4-BE49-F238E27FC236}">
                      <a16:creationId xmlns:a16="http://schemas.microsoft.com/office/drawing/2014/main" id="{70A2E367-8510-4EE5-A692-25B7246BA3DF}"/>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endParaRPr lang="zh-CN" altLang="en-US">
                    <a:latin typeface="+mn-ea"/>
                  </a:endParaRPr>
                </a:p>
              </p:txBody>
            </p:sp>
            <p:sp>
              <p:nvSpPr>
                <p:cNvPr id="13" name="任意多边形: 形状 12">
                  <a:extLst>
                    <a:ext uri="{FF2B5EF4-FFF2-40B4-BE49-F238E27FC236}">
                      <a16:creationId xmlns:a16="http://schemas.microsoft.com/office/drawing/2014/main" id="{30B5730E-623C-46C2-A3AC-FFB889B61B18}"/>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endParaRPr lang="zh-CN" altLang="en-US">
                    <a:latin typeface="+mn-ea"/>
                  </a:endParaRPr>
                </a:p>
              </p:txBody>
            </p:sp>
            <p:sp>
              <p:nvSpPr>
                <p:cNvPr id="14" name="任意多边形: 形状 13">
                  <a:extLst>
                    <a:ext uri="{FF2B5EF4-FFF2-40B4-BE49-F238E27FC236}">
                      <a16:creationId xmlns:a16="http://schemas.microsoft.com/office/drawing/2014/main" id="{1306438E-2F6B-46B0-806E-F134C91E9822}"/>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endParaRPr lang="zh-CN" altLang="en-US">
                    <a:latin typeface="+mn-ea"/>
                  </a:endParaRPr>
                </a:p>
              </p:txBody>
            </p:sp>
            <p:sp>
              <p:nvSpPr>
                <p:cNvPr id="15" name="任意多边形: 形状 14">
                  <a:extLst>
                    <a:ext uri="{FF2B5EF4-FFF2-40B4-BE49-F238E27FC236}">
                      <a16:creationId xmlns:a16="http://schemas.microsoft.com/office/drawing/2014/main" id="{D7150377-5E3E-4F45-90AC-68F413C983F9}"/>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endParaRPr lang="zh-CN" altLang="en-US">
                    <a:latin typeface="+mn-ea"/>
                  </a:endParaRPr>
                </a:p>
              </p:txBody>
            </p:sp>
            <p:sp>
              <p:nvSpPr>
                <p:cNvPr id="16" name="任意多边形: 形状 15">
                  <a:extLst>
                    <a:ext uri="{FF2B5EF4-FFF2-40B4-BE49-F238E27FC236}">
                      <a16:creationId xmlns:a16="http://schemas.microsoft.com/office/drawing/2014/main" id="{B81BE7AA-82F3-4FAF-BC79-052A7E2F0E07}"/>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endParaRPr lang="zh-CN" altLang="en-US">
                    <a:latin typeface="+mn-ea"/>
                  </a:endParaRPr>
                </a:p>
              </p:txBody>
            </p:sp>
            <p:sp>
              <p:nvSpPr>
                <p:cNvPr id="17" name="任意多边形: 形状 16">
                  <a:extLst>
                    <a:ext uri="{FF2B5EF4-FFF2-40B4-BE49-F238E27FC236}">
                      <a16:creationId xmlns:a16="http://schemas.microsoft.com/office/drawing/2014/main" id="{C6361645-7F55-44D2-89DB-0D19D3D9F6F0}"/>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endParaRPr lang="zh-CN" altLang="en-US">
                    <a:latin typeface="+mn-ea"/>
                  </a:endParaRPr>
                </a:p>
              </p:txBody>
            </p:sp>
            <p:sp>
              <p:nvSpPr>
                <p:cNvPr id="18" name="任意多边形: 形状 17">
                  <a:extLst>
                    <a:ext uri="{FF2B5EF4-FFF2-40B4-BE49-F238E27FC236}">
                      <a16:creationId xmlns:a16="http://schemas.microsoft.com/office/drawing/2014/main" id="{22AA16F8-960F-4125-8368-2B8353FA0A5A}"/>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endParaRPr lang="zh-CN" altLang="en-US">
                    <a:latin typeface="+mn-ea"/>
                  </a:endParaRPr>
                </a:p>
              </p:txBody>
            </p:sp>
            <p:sp>
              <p:nvSpPr>
                <p:cNvPr id="19" name="任意多边形: 形状 18">
                  <a:extLst>
                    <a:ext uri="{FF2B5EF4-FFF2-40B4-BE49-F238E27FC236}">
                      <a16:creationId xmlns:a16="http://schemas.microsoft.com/office/drawing/2014/main" id="{9E3507D5-D748-48A8-9D75-35DF64669399}"/>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endParaRPr lang="zh-CN" altLang="en-US">
                    <a:latin typeface="+mn-ea"/>
                  </a:endParaRPr>
                </a:p>
              </p:txBody>
            </p:sp>
            <p:sp>
              <p:nvSpPr>
                <p:cNvPr id="20" name="任意多边形: 形状 19">
                  <a:extLst>
                    <a:ext uri="{FF2B5EF4-FFF2-40B4-BE49-F238E27FC236}">
                      <a16:creationId xmlns:a16="http://schemas.microsoft.com/office/drawing/2014/main" id="{E69CE889-921E-4225-9A2E-CA7E6F3C3C3D}"/>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endParaRPr lang="zh-CN" altLang="en-US">
                    <a:latin typeface="+mn-ea"/>
                  </a:endParaRPr>
                </a:p>
              </p:txBody>
            </p:sp>
            <p:sp>
              <p:nvSpPr>
                <p:cNvPr id="21" name="任意多边形: 形状 20">
                  <a:extLst>
                    <a:ext uri="{FF2B5EF4-FFF2-40B4-BE49-F238E27FC236}">
                      <a16:creationId xmlns:a16="http://schemas.microsoft.com/office/drawing/2014/main" id="{A2F186F5-D6F6-4C3E-BFA6-12FF4B781E01}"/>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endParaRPr lang="zh-CN" altLang="en-US">
                    <a:latin typeface="+mn-ea"/>
                  </a:endParaRPr>
                </a:p>
              </p:txBody>
            </p:sp>
            <p:sp>
              <p:nvSpPr>
                <p:cNvPr id="22" name="任意多边形: 形状 21">
                  <a:extLst>
                    <a:ext uri="{FF2B5EF4-FFF2-40B4-BE49-F238E27FC236}">
                      <a16:creationId xmlns:a16="http://schemas.microsoft.com/office/drawing/2014/main" id="{6133E846-B1A3-446B-88E1-151D897B57EA}"/>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endParaRPr lang="zh-CN" altLang="en-US">
                    <a:latin typeface="+mn-ea"/>
                  </a:endParaRPr>
                </a:p>
              </p:txBody>
            </p:sp>
            <p:sp>
              <p:nvSpPr>
                <p:cNvPr id="23" name="任意多边形: 形状 22">
                  <a:extLst>
                    <a:ext uri="{FF2B5EF4-FFF2-40B4-BE49-F238E27FC236}">
                      <a16:creationId xmlns:a16="http://schemas.microsoft.com/office/drawing/2014/main" id="{6D8E1875-4286-4958-9875-616D700E2646}"/>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endParaRPr lang="zh-CN" altLang="en-US">
                    <a:latin typeface="+mn-ea"/>
                  </a:endParaRPr>
                </a:p>
              </p:txBody>
            </p:sp>
            <p:sp>
              <p:nvSpPr>
                <p:cNvPr id="24" name="任意多边形: 形状 23">
                  <a:extLst>
                    <a:ext uri="{FF2B5EF4-FFF2-40B4-BE49-F238E27FC236}">
                      <a16:creationId xmlns:a16="http://schemas.microsoft.com/office/drawing/2014/main" id="{13CC5D41-E3CE-4870-A7B9-F70FC49C5DE3}"/>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endParaRPr lang="zh-CN" altLang="en-US">
                    <a:latin typeface="+mn-ea"/>
                  </a:endParaRPr>
                </a:p>
              </p:txBody>
            </p:sp>
            <p:sp>
              <p:nvSpPr>
                <p:cNvPr id="25" name="任意多边形: 形状 24">
                  <a:extLst>
                    <a:ext uri="{FF2B5EF4-FFF2-40B4-BE49-F238E27FC236}">
                      <a16:creationId xmlns:a16="http://schemas.microsoft.com/office/drawing/2014/main" id="{E60D7E2B-EB8E-4BE6-B9ED-BDE43B28D03C}"/>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endParaRPr lang="zh-CN" altLang="en-US">
                    <a:latin typeface="+mn-ea"/>
                  </a:endParaRPr>
                </a:p>
              </p:txBody>
            </p:sp>
            <p:sp>
              <p:nvSpPr>
                <p:cNvPr id="26" name="任意多边形: 形状 25">
                  <a:extLst>
                    <a:ext uri="{FF2B5EF4-FFF2-40B4-BE49-F238E27FC236}">
                      <a16:creationId xmlns:a16="http://schemas.microsoft.com/office/drawing/2014/main" id="{90E2EFEF-35AF-482D-A9F3-EE315CDD5D01}"/>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endParaRPr lang="zh-CN" altLang="en-US">
                    <a:latin typeface="+mn-ea"/>
                  </a:endParaRPr>
                </a:p>
              </p:txBody>
            </p:sp>
            <p:sp>
              <p:nvSpPr>
                <p:cNvPr id="27" name="任意多边形: 形状 26">
                  <a:extLst>
                    <a:ext uri="{FF2B5EF4-FFF2-40B4-BE49-F238E27FC236}">
                      <a16:creationId xmlns:a16="http://schemas.microsoft.com/office/drawing/2014/main" id="{02E2430D-BCB5-47FD-AAF8-FA690F880AC2}"/>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endParaRPr lang="zh-CN" altLang="en-US">
                    <a:latin typeface="+mn-ea"/>
                  </a:endParaRPr>
                </a:p>
              </p:txBody>
            </p:sp>
            <p:sp>
              <p:nvSpPr>
                <p:cNvPr id="28" name="任意多边形: 形状 27">
                  <a:extLst>
                    <a:ext uri="{FF2B5EF4-FFF2-40B4-BE49-F238E27FC236}">
                      <a16:creationId xmlns:a16="http://schemas.microsoft.com/office/drawing/2014/main" id="{12524C4D-95D0-468B-8F9A-4BA91AA868D7}"/>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endParaRPr lang="zh-CN" altLang="en-US">
                    <a:latin typeface="+mn-ea"/>
                  </a:endParaRPr>
                </a:p>
              </p:txBody>
            </p:sp>
            <p:sp>
              <p:nvSpPr>
                <p:cNvPr id="29" name="任意多边形: 形状 28">
                  <a:extLst>
                    <a:ext uri="{FF2B5EF4-FFF2-40B4-BE49-F238E27FC236}">
                      <a16:creationId xmlns:a16="http://schemas.microsoft.com/office/drawing/2014/main" id="{E6FA6ABF-112E-467F-A3AF-273312AAC034}"/>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endParaRPr lang="zh-CN" altLang="en-US">
                    <a:latin typeface="+mn-ea"/>
                  </a:endParaRPr>
                </a:p>
              </p:txBody>
            </p:sp>
            <p:sp>
              <p:nvSpPr>
                <p:cNvPr id="30" name="任意多边形: 形状 29">
                  <a:extLst>
                    <a:ext uri="{FF2B5EF4-FFF2-40B4-BE49-F238E27FC236}">
                      <a16:creationId xmlns:a16="http://schemas.microsoft.com/office/drawing/2014/main" id="{FA8FE604-4982-4153-B48F-DA8E29A3985E}"/>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endParaRPr lang="zh-CN" altLang="en-US">
                    <a:latin typeface="+mn-ea"/>
                  </a:endParaRPr>
                </a:p>
              </p:txBody>
            </p:sp>
            <p:sp>
              <p:nvSpPr>
                <p:cNvPr id="31" name="任意多边形: 形状 30">
                  <a:extLst>
                    <a:ext uri="{FF2B5EF4-FFF2-40B4-BE49-F238E27FC236}">
                      <a16:creationId xmlns:a16="http://schemas.microsoft.com/office/drawing/2014/main" id="{2F022A68-7B88-4F13-9B14-9292D8047828}"/>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endParaRPr lang="zh-CN" altLang="en-US">
                    <a:latin typeface="+mn-ea"/>
                  </a:endParaRPr>
                </a:p>
              </p:txBody>
            </p:sp>
            <p:sp>
              <p:nvSpPr>
                <p:cNvPr id="32" name="任意多边形: 形状 31">
                  <a:extLst>
                    <a:ext uri="{FF2B5EF4-FFF2-40B4-BE49-F238E27FC236}">
                      <a16:creationId xmlns:a16="http://schemas.microsoft.com/office/drawing/2014/main" id="{EA6D2965-C035-4391-B52E-07452824B8AF}"/>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endParaRPr lang="zh-CN" altLang="en-US">
                    <a:latin typeface="+mn-ea"/>
                  </a:endParaRPr>
                </a:p>
              </p:txBody>
            </p:sp>
            <p:sp>
              <p:nvSpPr>
                <p:cNvPr id="33" name="任意多边形: 形状 32">
                  <a:extLst>
                    <a:ext uri="{FF2B5EF4-FFF2-40B4-BE49-F238E27FC236}">
                      <a16:creationId xmlns:a16="http://schemas.microsoft.com/office/drawing/2014/main" id="{0EDB6C24-5336-4291-ACC7-C12E0B6C943B}"/>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endParaRPr lang="zh-CN" altLang="en-US">
                    <a:latin typeface="+mn-ea"/>
                  </a:endParaRPr>
                </a:p>
              </p:txBody>
            </p:sp>
            <p:sp>
              <p:nvSpPr>
                <p:cNvPr id="34" name="任意多边形: 形状 33">
                  <a:extLst>
                    <a:ext uri="{FF2B5EF4-FFF2-40B4-BE49-F238E27FC236}">
                      <a16:creationId xmlns:a16="http://schemas.microsoft.com/office/drawing/2014/main" id="{FB029448-5264-4367-B2F3-4C561BECAC51}"/>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endParaRPr lang="zh-CN" altLang="en-US">
                    <a:latin typeface="+mn-ea"/>
                  </a:endParaRPr>
                </a:p>
              </p:txBody>
            </p:sp>
            <p:sp>
              <p:nvSpPr>
                <p:cNvPr id="35" name="任意多边形: 形状 34">
                  <a:extLst>
                    <a:ext uri="{FF2B5EF4-FFF2-40B4-BE49-F238E27FC236}">
                      <a16:creationId xmlns:a16="http://schemas.microsoft.com/office/drawing/2014/main" id="{A92DF142-AD07-40CB-9E31-56590D7F94F7}"/>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endParaRPr lang="zh-CN" altLang="en-US">
                    <a:latin typeface="+mn-ea"/>
                  </a:endParaRPr>
                </a:p>
              </p:txBody>
            </p:sp>
            <p:sp>
              <p:nvSpPr>
                <p:cNvPr id="36" name="任意多边形: 形状 35">
                  <a:extLst>
                    <a:ext uri="{FF2B5EF4-FFF2-40B4-BE49-F238E27FC236}">
                      <a16:creationId xmlns:a16="http://schemas.microsoft.com/office/drawing/2014/main" id="{60FEEE78-A422-4AD8-9D34-2151D3171AC1}"/>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endParaRPr lang="zh-CN" altLang="en-US">
                    <a:latin typeface="+mn-ea"/>
                  </a:endParaRPr>
                </a:p>
              </p:txBody>
            </p:sp>
            <p:sp>
              <p:nvSpPr>
                <p:cNvPr id="37" name="任意多边形: 形状 36">
                  <a:extLst>
                    <a:ext uri="{FF2B5EF4-FFF2-40B4-BE49-F238E27FC236}">
                      <a16:creationId xmlns:a16="http://schemas.microsoft.com/office/drawing/2014/main" id="{CEDCE0DA-3464-4D3F-B335-00497EA5BD1C}"/>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endParaRPr lang="zh-CN" altLang="en-US">
                    <a:latin typeface="+mn-ea"/>
                  </a:endParaRPr>
                </a:p>
              </p:txBody>
            </p:sp>
            <p:sp>
              <p:nvSpPr>
                <p:cNvPr id="38" name="任意多边形: 形状 37">
                  <a:extLst>
                    <a:ext uri="{FF2B5EF4-FFF2-40B4-BE49-F238E27FC236}">
                      <a16:creationId xmlns:a16="http://schemas.microsoft.com/office/drawing/2014/main" id="{5D06FAA8-A204-4493-BC30-F69692E312C6}"/>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endParaRPr lang="zh-CN" altLang="en-US">
                    <a:latin typeface="+mn-ea"/>
                  </a:endParaRPr>
                </a:p>
              </p:txBody>
            </p:sp>
            <p:sp>
              <p:nvSpPr>
                <p:cNvPr id="39" name="任意多边形: 形状 38">
                  <a:extLst>
                    <a:ext uri="{FF2B5EF4-FFF2-40B4-BE49-F238E27FC236}">
                      <a16:creationId xmlns:a16="http://schemas.microsoft.com/office/drawing/2014/main" id="{FC2E902B-390B-4117-B0E1-01DAFE838F81}"/>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endParaRPr lang="zh-CN" altLang="en-US">
                    <a:latin typeface="+mn-ea"/>
                  </a:endParaRPr>
                </a:p>
              </p:txBody>
            </p:sp>
            <p:sp>
              <p:nvSpPr>
                <p:cNvPr id="40" name="任意多边形: 形状 39">
                  <a:extLst>
                    <a:ext uri="{FF2B5EF4-FFF2-40B4-BE49-F238E27FC236}">
                      <a16:creationId xmlns:a16="http://schemas.microsoft.com/office/drawing/2014/main" id="{2E2E7AC1-30B1-4E1D-90BD-81B92572CED2}"/>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endParaRPr lang="zh-CN" altLang="en-US">
                    <a:latin typeface="+mn-ea"/>
                  </a:endParaRPr>
                </a:p>
              </p:txBody>
            </p:sp>
            <p:sp>
              <p:nvSpPr>
                <p:cNvPr id="41" name="任意多边形: 形状 40">
                  <a:extLst>
                    <a:ext uri="{FF2B5EF4-FFF2-40B4-BE49-F238E27FC236}">
                      <a16:creationId xmlns:a16="http://schemas.microsoft.com/office/drawing/2014/main" id="{3DA6DA74-2B0A-4864-B5DF-8CAB60AA1260}"/>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endParaRPr lang="zh-CN" altLang="en-US">
                    <a:latin typeface="+mn-ea"/>
                  </a:endParaRPr>
                </a:p>
              </p:txBody>
            </p:sp>
            <p:sp>
              <p:nvSpPr>
                <p:cNvPr id="42" name="任意多边形: 形状 41">
                  <a:extLst>
                    <a:ext uri="{FF2B5EF4-FFF2-40B4-BE49-F238E27FC236}">
                      <a16:creationId xmlns:a16="http://schemas.microsoft.com/office/drawing/2014/main" id="{B0B89C81-78D1-4BAD-B083-BE6B8934EFDE}"/>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endParaRPr lang="zh-CN" altLang="en-US">
                    <a:latin typeface="+mn-ea"/>
                  </a:endParaRPr>
                </a:p>
              </p:txBody>
            </p:sp>
            <p:sp>
              <p:nvSpPr>
                <p:cNvPr id="43" name="任意多边形: 形状 42">
                  <a:extLst>
                    <a:ext uri="{FF2B5EF4-FFF2-40B4-BE49-F238E27FC236}">
                      <a16:creationId xmlns:a16="http://schemas.microsoft.com/office/drawing/2014/main" id="{2AA02DC1-B156-4A65-AAA7-3761E77E5198}"/>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endParaRPr lang="zh-CN" altLang="en-US">
                    <a:latin typeface="+mn-ea"/>
                  </a:endParaRPr>
                </a:p>
              </p:txBody>
            </p:sp>
            <p:sp>
              <p:nvSpPr>
                <p:cNvPr id="44" name="任意多边形: 形状 43">
                  <a:extLst>
                    <a:ext uri="{FF2B5EF4-FFF2-40B4-BE49-F238E27FC236}">
                      <a16:creationId xmlns:a16="http://schemas.microsoft.com/office/drawing/2014/main" id="{51949340-3574-4C20-9B66-834735682B79}"/>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endParaRPr lang="zh-CN" altLang="en-US">
                    <a:latin typeface="+mn-ea"/>
                  </a:endParaRPr>
                </a:p>
              </p:txBody>
            </p:sp>
            <p:sp>
              <p:nvSpPr>
                <p:cNvPr id="45" name="任意多边形: 形状 44">
                  <a:extLst>
                    <a:ext uri="{FF2B5EF4-FFF2-40B4-BE49-F238E27FC236}">
                      <a16:creationId xmlns:a16="http://schemas.microsoft.com/office/drawing/2014/main" id="{C66475DA-2BC8-4411-A241-71C2CADD2BA7}"/>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endParaRPr lang="zh-CN" altLang="en-US">
                    <a:latin typeface="+mn-ea"/>
                  </a:endParaRPr>
                </a:p>
              </p:txBody>
            </p:sp>
            <p:sp>
              <p:nvSpPr>
                <p:cNvPr id="46" name="任意多边形: 形状 45">
                  <a:extLst>
                    <a:ext uri="{FF2B5EF4-FFF2-40B4-BE49-F238E27FC236}">
                      <a16:creationId xmlns:a16="http://schemas.microsoft.com/office/drawing/2014/main" id="{05DDD862-B60D-4572-A14C-2CBB9DB95E76}"/>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endParaRPr lang="zh-CN" altLang="en-US">
                    <a:latin typeface="+mn-ea"/>
                  </a:endParaRPr>
                </a:p>
              </p:txBody>
            </p:sp>
            <p:sp>
              <p:nvSpPr>
                <p:cNvPr id="47" name="任意多边形: 形状 46">
                  <a:extLst>
                    <a:ext uri="{FF2B5EF4-FFF2-40B4-BE49-F238E27FC236}">
                      <a16:creationId xmlns:a16="http://schemas.microsoft.com/office/drawing/2014/main" id="{FDD7F0D6-89C7-4E7F-A220-3AC26A07E533}"/>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endParaRPr lang="zh-CN" altLang="en-US">
                    <a:latin typeface="+mn-ea"/>
                  </a:endParaRPr>
                </a:p>
              </p:txBody>
            </p:sp>
            <p:sp>
              <p:nvSpPr>
                <p:cNvPr id="48" name="任意多边形: 形状 47">
                  <a:extLst>
                    <a:ext uri="{FF2B5EF4-FFF2-40B4-BE49-F238E27FC236}">
                      <a16:creationId xmlns:a16="http://schemas.microsoft.com/office/drawing/2014/main" id="{042D6B5B-2AC0-477E-BDA6-EDAC87154DEA}"/>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endParaRPr lang="zh-CN" altLang="en-US">
                    <a:latin typeface="+mn-ea"/>
                  </a:endParaRPr>
                </a:p>
              </p:txBody>
            </p:sp>
            <p:sp>
              <p:nvSpPr>
                <p:cNvPr id="49" name="任意多边形: 形状 48">
                  <a:extLst>
                    <a:ext uri="{FF2B5EF4-FFF2-40B4-BE49-F238E27FC236}">
                      <a16:creationId xmlns:a16="http://schemas.microsoft.com/office/drawing/2014/main" id="{396BAA39-74A1-42B8-913F-84010EEA8CED}"/>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endParaRPr lang="zh-CN" altLang="en-US">
                    <a:latin typeface="+mn-ea"/>
                  </a:endParaRPr>
                </a:p>
              </p:txBody>
            </p:sp>
            <p:sp>
              <p:nvSpPr>
                <p:cNvPr id="50" name="任意多边形: 形状 49">
                  <a:extLst>
                    <a:ext uri="{FF2B5EF4-FFF2-40B4-BE49-F238E27FC236}">
                      <a16:creationId xmlns:a16="http://schemas.microsoft.com/office/drawing/2014/main" id="{17AD5D4F-E14E-40E1-9A24-15ADB74BF58F}"/>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endParaRPr lang="zh-CN" altLang="en-US">
                    <a:latin typeface="+mn-ea"/>
                  </a:endParaRPr>
                </a:p>
              </p:txBody>
            </p:sp>
            <p:sp>
              <p:nvSpPr>
                <p:cNvPr id="51" name="任意多边形: 形状 50">
                  <a:extLst>
                    <a:ext uri="{FF2B5EF4-FFF2-40B4-BE49-F238E27FC236}">
                      <a16:creationId xmlns:a16="http://schemas.microsoft.com/office/drawing/2014/main" id="{8E304A75-676D-46FA-A463-3182841E3FE5}"/>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endParaRPr lang="zh-CN" altLang="en-US">
                    <a:latin typeface="+mn-ea"/>
                  </a:endParaRPr>
                </a:p>
              </p:txBody>
            </p:sp>
            <p:sp>
              <p:nvSpPr>
                <p:cNvPr id="52" name="任意多边形: 形状 51">
                  <a:extLst>
                    <a:ext uri="{FF2B5EF4-FFF2-40B4-BE49-F238E27FC236}">
                      <a16:creationId xmlns:a16="http://schemas.microsoft.com/office/drawing/2014/main" id="{6C518C83-6103-48CC-ABB8-78220461E09F}"/>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endParaRPr lang="zh-CN" altLang="en-US">
                    <a:latin typeface="+mn-ea"/>
                  </a:endParaRPr>
                </a:p>
              </p:txBody>
            </p:sp>
            <p:sp>
              <p:nvSpPr>
                <p:cNvPr id="53" name="任意多边形: 形状 52">
                  <a:extLst>
                    <a:ext uri="{FF2B5EF4-FFF2-40B4-BE49-F238E27FC236}">
                      <a16:creationId xmlns:a16="http://schemas.microsoft.com/office/drawing/2014/main" id="{B80AF6F5-D993-4271-BAAB-021264A107F3}"/>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endParaRPr lang="zh-CN" altLang="en-US">
                    <a:latin typeface="+mn-ea"/>
                  </a:endParaRPr>
                </a:p>
              </p:txBody>
            </p:sp>
            <p:sp>
              <p:nvSpPr>
                <p:cNvPr id="54" name="任意多边形: 形状 53">
                  <a:extLst>
                    <a:ext uri="{FF2B5EF4-FFF2-40B4-BE49-F238E27FC236}">
                      <a16:creationId xmlns:a16="http://schemas.microsoft.com/office/drawing/2014/main" id="{C72869C2-27CF-4A2B-B942-223A2911B09E}"/>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endParaRPr lang="zh-CN" altLang="en-US">
                    <a:latin typeface="+mn-ea"/>
                  </a:endParaRPr>
                </a:p>
              </p:txBody>
            </p:sp>
            <p:sp>
              <p:nvSpPr>
                <p:cNvPr id="55" name="任意多边形: 形状 54">
                  <a:extLst>
                    <a:ext uri="{FF2B5EF4-FFF2-40B4-BE49-F238E27FC236}">
                      <a16:creationId xmlns:a16="http://schemas.microsoft.com/office/drawing/2014/main" id="{C675C101-8D37-42CA-A5D1-BFABAAA283A5}"/>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endParaRPr lang="zh-CN" altLang="en-US">
                    <a:latin typeface="+mn-ea"/>
                  </a:endParaRPr>
                </a:p>
              </p:txBody>
            </p:sp>
            <p:sp>
              <p:nvSpPr>
                <p:cNvPr id="56" name="任意多边形: 形状 55">
                  <a:extLst>
                    <a:ext uri="{FF2B5EF4-FFF2-40B4-BE49-F238E27FC236}">
                      <a16:creationId xmlns:a16="http://schemas.microsoft.com/office/drawing/2014/main" id="{968E8AF1-2FAF-41AD-A767-6DED17525589}"/>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endParaRPr lang="zh-CN" altLang="en-US">
                    <a:latin typeface="+mn-ea"/>
                  </a:endParaRPr>
                </a:p>
              </p:txBody>
            </p:sp>
            <p:sp>
              <p:nvSpPr>
                <p:cNvPr id="57" name="任意多边形: 形状 56">
                  <a:extLst>
                    <a:ext uri="{FF2B5EF4-FFF2-40B4-BE49-F238E27FC236}">
                      <a16:creationId xmlns:a16="http://schemas.microsoft.com/office/drawing/2014/main" id="{C12A3DAA-5270-4CF4-B220-0DD3ECE2C8C8}"/>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endParaRPr lang="zh-CN" altLang="en-US">
                    <a:latin typeface="+mn-ea"/>
                  </a:endParaRPr>
                </a:p>
              </p:txBody>
            </p:sp>
            <p:sp>
              <p:nvSpPr>
                <p:cNvPr id="58" name="任意多边形: 形状 57">
                  <a:extLst>
                    <a:ext uri="{FF2B5EF4-FFF2-40B4-BE49-F238E27FC236}">
                      <a16:creationId xmlns:a16="http://schemas.microsoft.com/office/drawing/2014/main" id="{D9BA967A-DD6A-44AC-9EAA-AECAFB54E27B}"/>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endParaRPr lang="zh-CN" altLang="en-US">
                    <a:latin typeface="+mn-ea"/>
                  </a:endParaRPr>
                </a:p>
              </p:txBody>
            </p:sp>
            <p:sp>
              <p:nvSpPr>
                <p:cNvPr id="59" name="任意多边形: 形状 58">
                  <a:extLst>
                    <a:ext uri="{FF2B5EF4-FFF2-40B4-BE49-F238E27FC236}">
                      <a16:creationId xmlns:a16="http://schemas.microsoft.com/office/drawing/2014/main" id="{BD3E11C5-227A-4B5D-B4E9-5908C658BDFE}"/>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endParaRPr lang="zh-CN" altLang="en-US">
                    <a:latin typeface="+mn-ea"/>
                  </a:endParaRPr>
                </a:p>
              </p:txBody>
            </p:sp>
            <p:sp>
              <p:nvSpPr>
                <p:cNvPr id="60" name="任意多边形: 形状 59">
                  <a:extLst>
                    <a:ext uri="{FF2B5EF4-FFF2-40B4-BE49-F238E27FC236}">
                      <a16:creationId xmlns:a16="http://schemas.microsoft.com/office/drawing/2014/main" id="{F64B04DC-2A7B-4A8B-96DB-ADBF9133D228}"/>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endParaRPr lang="zh-CN" altLang="en-US">
                    <a:latin typeface="+mn-ea"/>
                  </a:endParaRPr>
                </a:p>
              </p:txBody>
            </p:sp>
            <p:sp>
              <p:nvSpPr>
                <p:cNvPr id="61" name="任意多边形: 形状 60">
                  <a:extLst>
                    <a:ext uri="{FF2B5EF4-FFF2-40B4-BE49-F238E27FC236}">
                      <a16:creationId xmlns:a16="http://schemas.microsoft.com/office/drawing/2014/main" id="{305981A2-C561-4CF7-93AE-C474A3F52E35}"/>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endParaRPr lang="zh-CN" altLang="en-US">
                    <a:latin typeface="+mn-ea"/>
                  </a:endParaRPr>
                </a:p>
              </p:txBody>
            </p:sp>
            <p:sp>
              <p:nvSpPr>
                <p:cNvPr id="62" name="任意多边形: 形状 61">
                  <a:extLst>
                    <a:ext uri="{FF2B5EF4-FFF2-40B4-BE49-F238E27FC236}">
                      <a16:creationId xmlns:a16="http://schemas.microsoft.com/office/drawing/2014/main" id="{F8E2D300-FA74-4FAB-B578-0C75AF985A79}"/>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endParaRPr lang="zh-CN" altLang="en-US">
                    <a:latin typeface="+mn-ea"/>
                  </a:endParaRPr>
                </a:p>
              </p:txBody>
            </p:sp>
            <p:sp>
              <p:nvSpPr>
                <p:cNvPr id="63" name="任意多边形: 形状 62">
                  <a:extLst>
                    <a:ext uri="{FF2B5EF4-FFF2-40B4-BE49-F238E27FC236}">
                      <a16:creationId xmlns:a16="http://schemas.microsoft.com/office/drawing/2014/main" id="{0B49030B-B8F2-4DB0-A31B-5961360953FF}"/>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endParaRPr lang="zh-CN" altLang="en-US">
                    <a:latin typeface="+mn-ea"/>
                  </a:endParaRPr>
                </a:p>
              </p:txBody>
            </p:sp>
            <p:sp>
              <p:nvSpPr>
                <p:cNvPr id="64" name="任意多边形: 形状 63">
                  <a:extLst>
                    <a:ext uri="{FF2B5EF4-FFF2-40B4-BE49-F238E27FC236}">
                      <a16:creationId xmlns:a16="http://schemas.microsoft.com/office/drawing/2014/main" id="{75618BDB-BE4A-4B26-8332-238E7156BE37}"/>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endParaRPr lang="zh-CN" altLang="en-US">
                    <a:latin typeface="+mn-ea"/>
                  </a:endParaRPr>
                </a:p>
              </p:txBody>
            </p:sp>
            <p:sp>
              <p:nvSpPr>
                <p:cNvPr id="65" name="任意多边形: 形状 64">
                  <a:extLst>
                    <a:ext uri="{FF2B5EF4-FFF2-40B4-BE49-F238E27FC236}">
                      <a16:creationId xmlns:a16="http://schemas.microsoft.com/office/drawing/2014/main" id="{15A296E7-D9F8-4951-8ED2-11636881735A}"/>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endParaRPr lang="zh-CN" altLang="en-US">
                    <a:latin typeface="+mn-ea"/>
                  </a:endParaRPr>
                </a:p>
              </p:txBody>
            </p:sp>
            <p:sp>
              <p:nvSpPr>
                <p:cNvPr id="66" name="任意多边形: 形状 65">
                  <a:extLst>
                    <a:ext uri="{FF2B5EF4-FFF2-40B4-BE49-F238E27FC236}">
                      <a16:creationId xmlns:a16="http://schemas.microsoft.com/office/drawing/2014/main" id="{80A74810-B760-4EFA-96B8-C684AFFFD947}"/>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endParaRPr lang="zh-CN" altLang="en-US">
                    <a:latin typeface="+mn-ea"/>
                  </a:endParaRPr>
                </a:p>
              </p:txBody>
            </p:sp>
            <p:sp>
              <p:nvSpPr>
                <p:cNvPr id="67" name="任意多边形: 形状 66">
                  <a:extLst>
                    <a:ext uri="{FF2B5EF4-FFF2-40B4-BE49-F238E27FC236}">
                      <a16:creationId xmlns:a16="http://schemas.microsoft.com/office/drawing/2014/main" id="{1427585A-1375-4AA2-8C08-018767A3AE2D}"/>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endParaRPr lang="zh-CN" altLang="en-US">
                    <a:latin typeface="+mn-ea"/>
                  </a:endParaRPr>
                </a:p>
              </p:txBody>
            </p:sp>
            <p:sp>
              <p:nvSpPr>
                <p:cNvPr id="68" name="任意多边形: 形状 67">
                  <a:extLst>
                    <a:ext uri="{FF2B5EF4-FFF2-40B4-BE49-F238E27FC236}">
                      <a16:creationId xmlns:a16="http://schemas.microsoft.com/office/drawing/2014/main" id="{705EFDD2-9A11-4E4E-920A-D861CBDAA5B5}"/>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endParaRPr lang="zh-CN" altLang="en-US">
                    <a:latin typeface="+mn-ea"/>
                  </a:endParaRPr>
                </a:p>
              </p:txBody>
            </p:sp>
            <p:sp>
              <p:nvSpPr>
                <p:cNvPr id="69" name="任意多边形: 形状 68">
                  <a:extLst>
                    <a:ext uri="{FF2B5EF4-FFF2-40B4-BE49-F238E27FC236}">
                      <a16:creationId xmlns:a16="http://schemas.microsoft.com/office/drawing/2014/main" id="{80BD30AD-13EC-493A-A8D1-F22499E36E41}"/>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endParaRPr lang="zh-CN" altLang="en-US">
                    <a:latin typeface="+mn-ea"/>
                  </a:endParaRPr>
                </a:p>
              </p:txBody>
            </p:sp>
            <p:sp>
              <p:nvSpPr>
                <p:cNvPr id="70" name="任意多边形: 形状 69">
                  <a:extLst>
                    <a:ext uri="{FF2B5EF4-FFF2-40B4-BE49-F238E27FC236}">
                      <a16:creationId xmlns:a16="http://schemas.microsoft.com/office/drawing/2014/main" id="{CC650CB4-3793-46C1-84FC-5D6BFBB29738}"/>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endParaRPr lang="zh-CN" altLang="en-US">
                    <a:latin typeface="+mn-ea"/>
                  </a:endParaRPr>
                </a:p>
              </p:txBody>
            </p:sp>
            <p:sp>
              <p:nvSpPr>
                <p:cNvPr id="71" name="任意多边形: 形状 70">
                  <a:extLst>
                    <a:ext uri="{FF2B5EF4-FFF2-40B4-BE49-F238E27FC236}">
                      <a16:creationId xmlns:a16="http://schemas.microsoft.com/office/drawing/2014/main" id="{577B4B2D-D485-445C-8D95-BD7B4702A733}"/>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endParaRPr lang="zh-CN" altLang="en-US">
                    <a:latin typeface="+mn-ea"/>
                  </a:endParaRPr>
                </a:p>
              </p:txBody>
            </p:sp>
          </p:grpSp>
          <p:grpSp>
            <p:nvGrpSpPr>
              <p:cNvPr id="72" name="图形 4">
                <a:extLst>
                  <a:ext uri="{FF2B5EF4-FFF2-40B4-BE49-F238E27FC236}">
                    <a16:creationId xmlns:a16="http://schemas.microsoft.com/office/drawing/2014/main" id="{595BD3C4-BBC9-48B9-858D-E7C099C2238B}"/>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E909B5C6-8114-4452-A1C4-CA247716EB1D}"/>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endParaRPr lang="zh-CN" altLang="en-US">
                    <a:latin typeface="+mn-ea"/>
                  </a:endParaRPr>
                </a:p>
              </p:txBody>
            </p:sp>
            <p:sp>
              <p:nvSpPr>
                <p:cNvPr id="74" name="任意多边形: 形状 73">
                  <a:extLst>
                    <a:ext uri="{FF2B5EF4-FFF2-40B4-BE49-F238E27FC236}">
                      <a16:creationId xmlns:a16="http://schemas.microsoft.com/office/drawing/2014/main" id="{C718A684-ED2F-4FE4-9CDA-51701A882F50}"/>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endParaRPr lang="zh-CN" altLang="en-US">
                    <a:latin typeface="+mn-ea"/>
                  </a:endParaRPr>
                </a:p>
              </p:txBody>
            </p:sp>
            <p:sp>
              <p:nvSpPr>
                <p:cNvPr id="75" name="任意多边形: 形状 74">
                  <a:extLst>
                    <a:ext uri="{FF2B5EF4-FFF2-40B4-BE49-F238E27FC236}">
                      <a16:creationId xmlns:a16="http://schemas.microsoft.com/office/drawing/2014/main" id="{88B66D31-005B-42C8-B1E7-D4364DC4783B}"/>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endParaRPr lang="zh-CN" altLang="en-US">
                    <a:latin typeface="+mn-ea"/>
                  </a:endParaRPr>
                </a:p>
              </p:txBody>
            </p:sp>
            <p:sp>
              <p:nvSpPr>
                <p:cNvPr id="76" name="任意多边形: 形状 75">
                  <a:extLst>
                    <a:ext uri="{FF2B5EF4-FFF2-40B4-BE49-F238E27FC236}">
                      <a16:creationId xmlns:a16="http://schemas.microsoft.com/office/drawing/2014/main" id="{D7613008-BBC4-40A2-9D71-DDDF8999E43B}"/>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endParaRPr lang="zh-CN" altLang="en-US">
                    <a:latin typeface="+mn-ea"/>
                  </a:endParaRPr>
                </a:p>
              </p:txBody>
            </p:sp>
            <p:sp>
              <p:nvSpPr>
                <p:cNvPr id="77" name="任意多边形: 形状 76">
                  <a:extLst>
                    <a:ext uri="{FF2B5EF4-FFF2-40B4-BE49-F238E27FC236}">
                      <a16:creationId xmlns:a16="http://schemas.microsoft.com/office/drawing/2014/main" id="{A484828B-CBB4-49BA-AF9F-3DB66956F8BA}"/>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endParaRPr lang="zh-CN" altLang="en-US">
                    <a:latin typeface="+mn-ea"/>
                  </a:endParaRPr>
                </a:p>
              </p:txBody>
            </p:sp>
          </p:grpSp>
        </p:grpSp>
        <p:grpSp>
          <p:nvGrpSpPr>
            <p:cNvPr id="78" name="图形 4">
              <a:extLst>
                <a:ext uri="{FF2B5EF4-FFF2-40B4-BE49-F238E27FC236}">
                  <a16:creationId xmlns:a16="http://schemas.microsoft.com/office/drawing/2014/main" id="{3228F993-A1C9-462A-A3DE-F67326C43A17}"/>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B04F27E2-FC5D-44A1-B157-944F7B10DBBA}"/>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endParaRPr lang="zh-CN" altLang="en-US">
                  <a:latin typeface="+mn-ea"/>
                </a:endParaRPr>
              </a:p>
            </p:txBody>
          </p:sp>
          <p:sp>
            <p:nvSpPr>
              <p:cNvPr id="80" name="任意多边形: 形状 79">
                <a:extLst>
                  <a:ext uri="{FF2B5EF4-FFF2-40B4-BE49-F238E27FC236}">
                    <a16:creationId xmlns:a16="http://schemas.microsoft.com/office/drawing/2014/main" id="{347FD589-819E-4855-B1AE-A552C8C3F8CF}"/>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endParaRPr lang="zh-CN" altLang="en-US">
                  <a:latin typeface="+mn-ea"/>
                </a:endParaRPr>
              </a:p>
            </p:txBody>
          </p:sp>
          <p:sp>
            <p:nvSpPr>
              <p:cNvPr id="81" name="任意多边形: 形状 80">
                <a:extLst>
                  <a:ext uri="{FF2B5EF4-FFF2-40B4-BE49-F238E27FC236}">
                    <a16:creationId xmlns:a16="http://schemas.microsoft.com/office/drawing/2014/main" id="{59F97E49-C088-416B-91F0-7B2FB8782BB2}"/>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endParaRPr lang="zh-CN" altLang="en-US">
                  <a:latin typeface="+mn-ea"/>
                </a:endParaRPr>
              </a:p>
            </p:txBody>
          </p:sp>
          <p:sp>
            <p:nvSpPr>
              <p:cNvPr id="82" name="任意多边形: 形状 81">
                <a:extLst>
                  <a:ext uri="{FF2B5EF4-FFF2-40B4-BE49-F238E27FC236}">
                    <a16:creationId xmlns:a16="http://schemas.microsoft.com/office/drawing/2014/main" id="{908DFA33-A71B-47C0-90C6-9207E8CEEE52}"/>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endParaRPr lang="zh-CN" altLang="en-US">
                  <a:latin typeface="+mn-ea"/>
                </a:endParaRPr>
              </a:p>
            </p:txBody>
          </p:sp>
          <p:sp>
            <p:nvSpPr>
              <p:cNvPr id="83" name="任意多边形: 形状 82">
                <a:extLst>
                  <a:ext uri="{FF2B5EF4-FFF2-40B4-BE49-F238E27FC236}">
                    <a16:creationId xmlns:a16="http://schemas.microsoft.com/office/drawing/2014/main" id="{0E8E75BF-E5DB-4D12-8BD0-FBFFF81FB258}"/>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endParaRPr lang="zh-CN" altLang="en-US">
                  <a:latin typeface="+mn-ea"/>
                </a:endParaRPr>
              </a:p>
            </p:txBody>
          </p:sp>
          <p:sp>
            <p:nvSpPr>
              <p:cNvPr id="84" name="任意多边形: 形状 83">
                <a:extLst>
                  <a:ext uri="{FF2B5EF4-FFF2-40B4-BE49-F238E27FC236}">
                    <a16:creationId xmlns:a16="http://schemas.microsoft.com/office/drawing/2014/main" id="{DDE68F44-8F8A-4442-8AAF-B23202E0FDFD}"/>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endParaRPr lang="zh-CN" altLang="en-US">
                  <a:latin typeface="+mn-ea"/>
                </a:endParaRPr>
              </a:p>
            </p:txBody>
          </p:sp>
          <p:sp>
            <p:nvSpPr>
              <p:cNvPr id="85" name="任意多边形: 形状 84">
                <a:extLst>
                  <a:ext uri="{FF2B5EF4-FFF2-40B4-BE49-F238E27FC236}">
                    <a16:creationId xmlns:a16="http://schemas.microsoft.com/office/drawing/2014/main" id="{296FBCDE-2586-437B-9469-8A1EAB1839C1}"/>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endParaRPr lang="zh-CN" altLang="en-US">
                  <a:latin typeface="+mn-ea"/>
                </a:endParaRPr>
              </a:p>
            </p:txBody>
          </p:sp>
          <p:sp>
            <p:nvSpPr>
              <p:cNvPr id="86" name="任意多边形: 形状 85">
                <a:extLst>
                  <a:ext uri="{FF2B5EF4-FFF2-40B4-BE49-F238E27FC236}">
                    <a16:creationId xmlns:a16="http://schemas.microsoft.com/office/drawing/2014/main" id="{0B21FA21-72B1-4506-A844-E979D4C031F7}"/>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endParaRPr lang="zh-CN" altLang="en-US">
                  <a:latin typeface="+mn-ea"/>
                </a:endParaRPr>
              </a:p>
            </p:txBody>
          </p:sp>
          <p:sp>
            <p:nvSpPr>
              <p:cNvPr id="87" name="任意多边形: 形状 86">
                <a:extLst>
                  <a:ext uri="{FF2B5EF4-FFF2-40B4-BE49-F238E27FC236}">
                    <a16:creationId xmlns:a16="http://schemas.microsoft.com/office/drawing/2014/main" id="{E8BE7E1E-3CF5-44DB-92F5-B062D557CBEC}"/>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endParaRPr lang="zh-CN" altLang="en-US">
                  <a:latin typeface="+mn-ea"/>
                </a:endParaRPr>
              </a:p>
            </p:txBody>
          </p:sp>
          <p:sp>
            <p:nvSpPr>
              <p:cNvPr id="88" name="任意多边形: 形状 87">
                <a:extLst>
                  <a:ext uri="{FF2B5EF4-FFF2-40B4-BE49-F238E27FC236}">
                    <a16:creationId xmlns:a16="http://schemas.microsoft.com/office/drawing/2014/main" id="{B069D45C-D3FE-4CA0-8BFD-0EF7E760A398}"/>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endParaRPr lang="zh-CN" altLang="en-US">
                  <a:latin typeface="+mn-ea"/>
                </a:endParaRPr>
              </a:p>
            </p:txBody>
          </p:sp>
          <p:sp>
            <p:nvSpPr>
              <p:cNvPr id="89" name="任意多边形: 形状 88">
                <a:extLst>
                  <a:ext uri="{FF2B5EF4-FFF2-40B4-BE49-F238E27FC236}">
                    <a16:creationId xmlns:a16="http://schemas.microsoft.com/office/drawing/2014/main" id="{1C348880-42EF-4B2B-A661-06B3B9DE7A1F}"/>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endParaRPr lang="zh-CN" altLang="en-US">
                  <a:latin typeface="+mn-ea"/>
                </a:endParaRPr>
              </a:p>
            </p:txBody>
          </p:sp>
          <p:sp>
            <p:nvSpPr>
              <p:cNvPr id="90" name="任意多边形: 形状 89">
                <a:extLst>
                  <a:ext uri="{FF2B5EF4-FFF2-40B4-BE49-F238E27FC236}">
                    <a16:creationId xmlns:a16="http://schemas.microsoft.com/office/drawing/2014/main" id="{89A38894-A4BB-494C-9DA9-CF2A5022AC3D}"/>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endParaRPr lang="zh-CN" altLang="en-US">
                  <a:latin typeface="+mn-ea"/>
                </a:endParaRPr>
              </a:p>
            </p:txBody>
          </p:sp>
          <p:sp>
            <p:nvSpPr>
              <p:cNvPr id="91" name="任意多边形: 形状 90">
                <a:extLst>
                  <a:ext uri="{FF2B5EF4-FFF2-40B4-BE49-F238E27FC236}">
                    <a16:creationId xmlns:a16="http://schemas.microsoft.com/office/drawing/2014/main" id="{73E62643-71A2-4CB4-AB42-82B367AF803A}"/>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endParaRPr lang="zh-CN" altLang="en-US">
                  <a:latin typeface="+mn-ea"/>
                </a:endParaRPr>
              </a:p>
            </p:txBody>
          </p:sp>
          <p:sp>
            <p:nvSpPr>
              <p:cNvPr id="92" name="任意多边形: 形状 91">
                <a:extLst>
                  <a:ext uri="{FF2B5EF4-FFF2-40B4-BE49-F238E27FC236}">
                    <a16:creationId xmlns:a16="http://schemas.microsoft.com/office/drawing/2014/main" id="{5EC3BDEA-C252-4A2C-BE08-DFB9AA436F15}"/>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endParaRPr lang="zh-CN" altLang="en-US">
                  <a:latin typeface="+mn-ea"/>
                </a:endParaRPr>
              </a:p>
            </p:txBody>
          </p:sp>
          <p:sp>
            <p:nvSpPr>
              <p:cNvPr id="93" name="任意多边形: 形状 92">
                <a:extLst>
                  <a:ext uri="{FF2B5EF4-FFF2-40B4-BE49-F238E27FC236}">
                    <a16:creationId xmlns:a16="http://schemas.microsoft.com/office/drawing/2014/main" id="{B4A68F51-A962-49FE-9429-7F6483F7F6D9}"/>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endParaRPr lang="zh-CN" altLang="en-US">
                  <a:latin typeface="+mn-ea"/>
                </a:endParaRPr>
              </a:p>
            </p:txBody>
          </p:sp>
          <p:sp>
            <p:nvSpPr>
              <p:cNvPr id="94" name="任意多边形: 形状 93">
                <a:extLst>
                  <a:ext uri="{FF2B5EF4-FFF2-40B4-BE49-F238E27FC236}">
                    <a16:creationId xmlns:a16="http://schemas.microsoft.com/office/drawing/2014/main" id="{6729A606-FFA5-4E41-835E-64C2A245F5B6}"/>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endParaRPr lang="zh-CN" altLang="en-US">
                  <a:latin typeface="+mn-ea"/>
                </a:endParaRPr>
              </a:p>
            </p:txBody>
          </p:sp>
          <p:sp>
            <p:nvSpPr>
              <p:cNvPr id="95" name="任意多边形: 形状 94">
                <a:extLst>
                  <a:ext uri="{FF2B5EF4-FFF2-40B4-BE49-F238E27FC236}">
                    <a16:creationId xmlns:a16="http://schemas.microsoft.com/office/drawing/2014/main" id="{10DD457E-3B0F-48A0-B2DB-EC67FE192E79}"/>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endParaRPr lang="zh-CN" altLang="en-US">
                  <a:latin typeface="+mn-ea"/>
                </a:endParaRPr>
              </a:p>
            </p:txBody>
          </p:sp>
        </p:grpSp>
      </p:grpSp>
      <p:sp>
        <p:nvSpPr>
          <p:cNvPr id="97" name="矩形: 圆角 96">
            <a:extLst>
              <a:ext uri="{FF2B5EF4-FFF2-40B4-BE49-F238E27FC236}">
                <a16:creationId xmlns:a16="http://schemas.microsoft.com/office/drawing/2014/main" id="{205CDEF4-9D1A-45A1-9EA7-980CFDD1DBC6}"/>
              </a:ext>
            </a:extLst>
          </p:cNvPr>
          <p:cNvSpPr/>
          <p:nvPr/>
        </p:nvSpPr>
        <p:spPr>
          <a:xfrm>
            <a:off x="-14948" y="0"/>
            <a:ext cx="7507948" cy="6858000"/>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nvGrpSpPr>
          <p:cNvPr id="163" name="组合 162">
            <a:extLst>
              <a:ext uri="{FF2B5EF4-FFF2-40B4-BE49-F238E27FC236}">
                <a16:creationId xmlns:a16="http://schemas.microsoft.com/office/drawing/2014/main" id="{D559E753-F646-41D5-9979-56DB5969EF23}"/>
              </a:ext>
            </a:extLst>
          </p:cNvPr>
          <p:cNvGrpSpPr/>
          <p:nvPr/>
        </p:nvGrpSpPr>
        <p:grpSpPr>
          <a:xfrm>
            <a:off x="9710315" y="922385"/>
            <a:ext cx="1835264" cy="1388496"/>
            <a:chOff x="9719733" y="919845"/>
            <a:chExt cx="1835264" cy="1388496"/>
          </a:xfrm>
        </p:grpSpPr>
        <p:grpSp>
          <p:nvGrpSpPr>
            <p:cNvPr id="112" name="组合 111">
              <a:extLst>
                <a:ext uri="{FF2B5EF4-FFF2-40B4-BE49-F238E27FC236}">
                  <a16:creationId xmlns:a16="http://schemas.microsoft.com/office/drawing/2014/main" id="{2926ADF3-4ED6-438F-B15A-91C65748AAC9}"/>
                </a:ext>
              </a:extLst>
            </p:cNvPr>
            <p:cNvGrpSpPr/>
            <p:nvPr/>
          </p:nvGrpSpPr>
          <p:grpSpPr>
            <a:xfrm>
              <a:off x="9719733" y="1119199"/>
              <a:ext cx="1835264" cy="970235"/>
              <a:chOff x="9719733" y="1119199"/>
              <a:chExt cx="1835264" cy="970235"/>
            </a:xfrm>
          </p:grpSpPr>
          <p:sp>
            <p:nvSpPr>
              <p:cNvPr id="102" name="矩形 101">
                <a:extLst>
                  <a:ext uri="{FF2B5EF4-FFF2-40B4-BE49-F238E27FC236}">
                    <a16:creationId xmlns:a16="http://schemas.microsoft.com/office/drawing/2014/main" id="{7BEBB527-F68E-4103-9A80-5EB697E5AEDE}"/>
                  </a:ext>
                </a:extLst>
              </p:cNvPr>
              <p:cNvSpPr/>
              <p:nvPr/>
            </p:nvSpPr>
            <p:spPr>
              <a:xfrm>
                <a:off x="9719733" y="1269845"/>
                <a:ext cx="1835264" cy="674379"/>
              </a:xfrm>
              <a:prstGeom prst="rect">
                <a:avLst/>
              </a:prstGeom>
              <a:noFill/>
              <a:ln w="19050">
                <a:gradFill>
                  <a:gsLst>
                    <a:gs pos="0">
                      <a:srgbClr val="1A73AE"/>
                    </a:gs>
                    <a:gs pos="100000">
                      <a:srgbClr val="0164A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useBgFill="1">
            <p:nvSpPr>
              <p:cNvPr id="110" name="矩形 109">
                <a:extLst>
                  <a:ext uri="{FF2B5EF4-FFF2-40B4-BE49-F238E27FC236}">
                    <a16:creationId xmlns:a16="http://schemas.microsoft.com/office/drawing/2014/main" id="{12A3B37F-9481-4F52-BAFB-4961B4431773}"/>
                  </a:ext>
                </a:extLst>
              </p:cNvPr>
              <p:cNvSpPr/>
              <p:nvPr/>
            </p:nvSpPr>
            <p:spPr>
              <a:xfrm>
                <a:off x="9921240" y="1119199"/>
                <a:ext cx="655967" cy="301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useBgFill="1">
            <p:nvSpPr>
              <p:cNvPr id="111" name="矩形 110">
                <a:extLst>
                  <a:ext uri="{FF2B5EF4-FFF2-40B4-BE49-F238E27FC236}">
                    <a16:creationId xmlns:a16="http://schemas.microsoft.com/office/drawing/2014/main" id="{B6A21E4F-1C73-45A8-8C74-7D68FEAEC671}"/>
                  </a:ext>
                </a:extLst>
              </p:cNvPr>
              <p:cNvSpPr/>
              <p:nvPr/>
            </p:nvSpPr>
            <p:spPr>
              <a:xfrm>
                <a:off x="10600015" y="1788143"/>
                <a:ext cx="814552" cy="301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00" name="矩形 99">
              <a:extLst>
                <a:ext uri="{FF2B5EF4-FFF2-40B4-BE49-F238E27FC236}">
                  <a16:creationId xmlns:a16="http://schemas.microsoft.com/office/drawing/2014/main" id="{05D1CC1B-4620-47D0-B67C-2457A35F6F60}"/>
                </a:ext>
              </a:extLst>
            </p:cNvPr>
            <p:cNvSpPr/>
            <p:nvPr/>
          </p:nvSpPr>
          <p:spPr>
            <a:xfrm>
              <a:off x="10480849" y="1385011"/>
              <a:ext cx="1053631" cy="923330"/>
            </a:xfrm>
            <a:prstGeom prst="rect">
              <a:avLst/>
            </a:prstGeom>
          </p:spPr>
          <p:txBody>
            <a:bodyPr wrap="square" lIns="0" tIns="0" rIns="0" bIns="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i="0" u="none" strike="noStrike" kern="1200" cap="none" spc="0" normalizeH="0" baseline="0" noProof="0" dirty="0">
                  <a:ln>
                    <a:noFill/>
                  </a:ln>
                  <a:gradFill>
                    <a:gsLst>
                      <a:gs pos="0">
                        <a:srgbClr val="1A73AE"/>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录</a:t>
              </a:r>
            </a:p>
          </p:txBody>
        </p:sp>
        <p:sp>
          <p:nvSpPr>
            <p:cNvPr id="103" name="矩形 102">
              <a:extLst>
                <a:ext uri="{FF2B5EF4-FFF2-40B4-BE49-F238E27FC236}">
                  <a16:creationId xmlns:a16="http://schemas.microsoft.com/office/drawing/2014/main" id="{D67A6845-7AD0-4F93-AA21-F2A717A25926}"/>
                </a:ext>
              </a:extLst>
            </p:cNvPr>
            <p:cNvSpPr/>
            <p:nvPr/>
          </p:nvSpPr>
          <p:spPr>
            <a:xfrm>
              <a:off x="9724321" y="919845"/>
              <a:ext cx="1053631" cy="923330"/>
            </a:xfrm>
            <a:prstGeom prst="rect">
              <a:avLst/>
            </a:prstGeom>
          </p:spPr>
          <p:txBody>
            <a:bodyPr wrap="square" lIns="0" tIns="0" rIns="0" bIns="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i="0" u="none" strike="noStrike" kern="1200" cap="none" spc="0" normalizeH="0" baseline="0" noProof="0" dirty="0">
                  <a:ln>
                    <a:noFill/>
                  </a:ln>
                  <a:gradFill>
                    <a:gsLst>
                      <a:gs pos="0">
                        <a:srgbClr val="1A73AE"/>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目</a:t>
              </a:r>
            </a:p>
          </p:txBody>
        </p:sp>
      </p:grpSp>
      <p:grpSp>
        <p:nvGrpSpPr>
          <p:cNvPr id="135" name="组合 134">
            <a:extLst>
              <a:ext uri="{FF2B5EF4-FFF2-40B4-BE49-F238E27FC236}">
                <a16:creationId xmlns:a16="http://schemas.microsoft.com/office/drawing/2014/main" id="{9DA95461-4A5B-4526-B248-4004F8BF0DA9}"/>
              </a:ext>
            </a:extLst>
          </p:cNvPr>
          <p:cNvGrpSpPr/>
          <p:nvPr/>
        </p:nvGrpSpPr>
        <p:grpSpPr>
          <a:xfrm>
            <a:off x="1172547" y="2754382"/>
            <a:ext cx="863718" cy="2661299"/>
            <a:chOff x="1062659" y="2004978"/>
            <a:chExt cx="863718" cy="2661299"/>
          </a:xfrm>
        </p:grpSpPr>
        <p:sp>
          <p:nvSpPr>
            <p:cNvPr id="136" name="文本框 135">
              <a:extLst>
                <a:ext uri="{FF2B5EF4-FFF2-40B4-BE49-F238E27FC236}">
                  <a16:creationId xmlns:a16="http://schemas.microsoft.com/office/drawing/2014/main" id="{7D466A25-C28D-42C7-8DC4-0A2FE9AC4A08}"/>
                </a:ext>
              </a:extLst>
            </p:cNvPr>
            <p:cNvSpPr txBox="1"/>
            <p:nvPr/>
          </p:nvSpPr>
          <p:spPr>
            <a:xfrm flipH="1">
              <a:off x="1175647" y="2850395"/>
              <a:ext cx="501216" cy="1815882"/>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任务分类</a:t>
              </a:r>
            </a:p>
          </p:txBody>
        </p:sp>
        <p:sp>
          <p:nvSpPr>
            <p:cNvPr id="137" name="文本框 136">
              <a:extLst>
                <a:ext uri="{FF2B5EF4-FFF2-40B4-BE49-F238E27FC236}">
                  <a16:creationId xmlns:a16="http://schemas.microsoft.com/office/drawing/2014/main" id="{40C3B6A2-E886-4127-AB7B-438D7B68CDFF}"/>
                </a:ext>
              </a:extLst>
            </p:cNvPr>
            <p:cNvSpPr txBox="1"/>
            <p:nvPr/>
          </p:nvSpPr>
          <p:spPr>
            <a:xfrm>
              <a:off x="1062659" y="2004978"/>
              <a:ext cx="86371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01</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139" name="组合 138">
            <a:extLst>
              <a:ext uri="{FF2B5EF4-FFF2-40B4-BE49-F238E27FC236}">
                <a16:creationId xmlns:a16="http://schemas.microsoft.com/office/drawing/2014/main" id="{6A32E785-2242-4166-8C11-3B3B646364D8}"/>
              </a:ext>
            </a:extLst>
          </p:cNvPr>
          <p:cNvGrpSpPr/>
          <p:nvPr/>
        </p:nvGrpSpPr>
        <p:grpSpPr>
          <a:xfrm>
            <a:off x="2932039" y="2754382"/>
            <a:ext cx="1017475" cy="2661299"/>
            <a:chOff x="946546" y="2004978"/>
            <a:chExt cx="1017475" cy="2661299"/>
          </a:xfrm>
        </p:grpSpPr>
        <p:sp>
          <p:nvSpPr>
            <p:cNvPr id="140" name="文本框 139">
              <a:extLst>
                <a:ext uri="{FF2B5EF4-FFF2-40B4-BE49-F238E27FC236}">
                  <a16:creationId xmlns:a16="http://schemas.microsoft.com/office/drawing/2014/main" id="{0357D543-1153-453B-9965-4F6E09135213}"/>
                </a:ext>
              </a:extLst>
            </p:cNvPr>
            <p:cNvSpPr txBox="1"/>
            <p:nvPr/>
          </p:nvSpPr>
          <p:spPr>
            <a:xfrm flipH="1">
              <a:off x="1175647" y="2850395"/>
              <a:ext cx="501216" cy="1815882"/>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预备知识</a:t>
              </a:r>
            </a:p>
          </p:txBody>
        </p:sp>
        <p:sp>
          <p:nvSpPr>
            <p:cNvPr id="141" name="文本框 140">
              <a:extLst>
                <a:ext uri="{FF2B5EF4-FFF2-40B4-BE49-F238E27FC236}">
                  <a16:creationId xmlns:a16="http://schemas.microsoft.com/office/drawing/2014/main" id="{0B10FBAB-09F0-4819-9A09-CB13139B0A1A}"/>
                </a:ext>
              </a:extLst>
            </p:cNvPr>
            <p:cNvSpPr txBox="1"/>
            <p:nvPr/>
          </p:nvSpPr>
          <p:spPr>
            <a:xfrm>
              <a:off x="946546" y="2004978"/>
              <a:ext cx="101747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02</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143" name="组合 142">
            <a:extLst>
              <a:ext uri="{FF2B5EF4-FFF2-40B4-BE49-F238E27FC236}">
                <a16:creationId xmlns:a16="http://schemas.microsoft.com/office/drawing/2014/main" id="{39C57BDB-DBAD-4EB0-A844-BC588196F88E}"/>
              </a:ext>
            </a:extLst>
          </p:cNvPr>
          <p:cNvGrpSpPr/>
          <p:nvPr/>
        </p:nvGrpSpPr>
        <p:grpSpPr>
          <a:xfrm>
            <a:off x="4845288" y="2754123"/>
            <a:ext cx="1017475" cy="2661299"/>
            <a:chOff x="946546" y="2004978"/>
            <a:chExt cx="1017475" cy="2661299"/>
          </a:xfrm>
        </p:grpSpPr>
        <p:sp>
          <p:nvSpPr>
            <p:cNvPr id="144" name="文本框 143">
              <a:extLst>
                <a:ext uri="{FF2B5EF4-FFF2-40B4-BE49-F238E27FC236}">
                  <a16:creationId xmlns:a16="http://schemas.microsoft.com/office/drawing/2014/main" id="{066EF4ED-DC01-4A0F-BD83-12BE9248551E}"/>
                </a:ext>
              </a:extLst>
            </p:cNvPr>
            <p:cNvSpPr txBox="1"/>
            <p:nvPr/>
          </p:nvSpPr>
          <p:spPr>
            <a:xfrm flipH="1">
              <a:off x="1175647" y="2850395"/>
              <a:ext cx="501216" cy="1815882"/>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算法复现</a:t>
              </a:r>
            </a:p>
          </p:txBody>
        </p:sp>
        <p:sp>
          <p:nvSpPr>
            <p:cNvPr id="145" name="文本框 144">
              <a:extLst>
                <a:ext uri="{FF2B5EF4-FFF2-40B4-BE49-F238E27FC236}">
                  <a16:creationId xmlns:a16="http://schemas.microsoft.com/office/drawing/2014/main" id="{6CFEEBEB-E3C5-4B6F-AE01-E3F422C966F7}"/>
                </a:ext>
              </a:extLst>
            </p:cNvPr>
            <p:cNvSpPr txBox="1"/>
            <p:nvPr/>
          </p:nvSpPr>
          <p:spPr>
            <a:xfrm>
              <a:off x="946546" y="2004978"/>
              <a:ext cx="101747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03</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162" name="组合 161">
            <a:extLst>
              <a:ext uri="{FF2B5EF4-FFF2-40B4-BE49-F238E27FC236}">
                <a16:creationId xmlns:a16="http://schemas.microsoft.com/office/drawing/2014/main" id="{01E7565C-2091-41EF-9589-235D647174D6}"/>
              </a:ext>
            </a:extLst>
          </p:cNvPr>
          <p:cNvGrpSpPr/>
          <p:nvPr/>
        </p:nvGrpSpPr>
        <p:grpSpPr>
          <a:xfrm>
            <a:off x="1172547" y="1028855"/>
            <a:ext cx="5495820" cy="944403"/>
            <a:chOff x="867583" y="1081610"/>
            <a:chExt cx="5495820" cy="944403"/>
          </a:xfrm>
        </p:grpSpPr>
        <p:sp>
          <p:nvSpPr>
            <p:cNvPr id="114" name="矩形 113">
              <a:extLst>
                <a:ext uri="{FF2B5EF4-FFF2-40B4-BE49-F238E27FC236}">
                  <a16:creationId xmlns:a16="http://schemas.microsoft.com/office/drawing/2014/main" id="{379391E6-6520-43A5-810C-DD6C4E031CDA}"/>
                </a:ext>
              </a:extLst>
            </p:cNvPr>
            <p:cNvSpPr/>
            <p:nvPr/>
          </p:nvSpPr>
          <p:spPr>
            <a:xfrm>
              <a:off x="867583" y="1230902"/>
              <a:ext cx="3549252" cy="707886"/>
            </a:xfrm>
            <a:prstGeom prst="rect">
              <a:avLst/>
            </a:prstGeom>
            <a:noFill/>
            <a:ln>
              <a:noFill/>
            </a:ln>
          </p:spPr>
          <p:txBody>
            <a:bodyPr vert="horz"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b="1"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思源黑体 CN Heavy" panose="020B0A00000000000000" pitchFamily="34" charset="-122"/>
                  <a:ea typeface="思源黑体 CN Heavy" panose="020B0A00000000000000" pitchFamily="34" charset="-122"/>
                </a:rPr>
                <a:t>CONTENTS</a:t>
              </a:r>
              <a:endParaRPr lang="zh-CN" altLang="en-US" sz="4000" b="1"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思源黑体 CN Heavy" panose="020B0A00000000000000" pitchFamily="34" charset="-122"/>
                <a:ea typeface="思源黑体 CN Heavy" panose="020B0A00000000000000" pitchFamily="34" charset="-122"/>
              </a:endParaRPr>
            </a:p>
          </p:txBody>
        </p:sp>
        <p:grpSp>
          <p:nvGrpSpPr>
            <p:cNvPr id="161" name="组合 160">
              <a:extLst>
                <a:ext uri="{FF2B5EF4-FFF2-40B4-BE49-F238E27FC236}">
                  <a16:creationId xmlns:a16="http://schemas.microsoft.com/office/drawing/2014/main" id="{1BB1E6C6-46B6-4B73-8CE4-DB5717D30AA6}"/>
                </a:ext>
              </a:extLst>
            </p:cNvPr>
            <p:cNvGrpSpPr/>
            <p:nvPr/>
          </p:nvGrpSpPr>
          <p:grpSpPr>
            <a:xfrm>
              <a:off x="961787" y="1081610"/>
              <a:ext cx="5401616" cy="944403"/>
              <a:chOff x="961787" y="1081610"/>
              <a:chExt cx="5401616" cy="944403"/>
            </a:xfrm>
          </p:grpSpPr>
          <p:sp>
            <p:nvSpPr>
              <p:cNvPr id="153" name="任意多边形: 形状 152">
                <a:extLst>
                  <a:ext uri="{FF2B5EF4-FFF2-40B4-BE49-F238E27FC236}">
                    <a16:creationId xmlns:a16="http://schemas.microsoft.com/office/drawing/2014/main" id="{7E90FDE6-23F3-41EB-815F-364B717C0B0E}"/>
                  </a:ext>
                </a:extLst>
              </p:cNvPr>
              <p:cNvSpPr/>
              <p:nvPr/>
            </p:nvSpPr>
            <p:spPr>
              <a:xfrm flipH="1">
                <a:off x="5100961" y="1368503"/>
                <a:ext cx="503681" cy="86963"/>
              </a:xfrm>
              <a:custGeom>
                <a:avLst/>
                <a:gdLst>
                  <a:gd name="connsiteX0" fmla="*/ 0 w 503681"/>
                  <a:gd name="connsiteY0" fmla="*/ 86963 h 86963"/>
                  <a:gd name="connsiteX1" fmla="*/ 503682 w 503681"/>
                  <a:gd name="connsiteY1" fmla="*/ 86963 h 86963"/>
                  <a:gd name="connsiteX2" fmla="*/ 253651 w 503681"/>
                  <a:gd name="connsiteY2" fmla="*/ 0 h 86963"/>
                  <a:gd name="connsiteX3" fmla="*/ 0 w 503681"/>
                  <a:gd name="connsiteY3" fmla="*/ 86963 h 86963"/>
                </a:gdLst>
                <a:ahLst/>
                <a:cxnLst>
                  <a:cxn ang="0">
                    <a:pos x="connsiteX0" y="connsiteY0"/>
                  </a:cxn>
                  <a:cxn ang="0">
                    <a:pos x="connsiteX1" y="connsiteY1"/>
                  </a:cxn>
                  <a:cxn ang="0">
                    <a:pos x="connsiteX2" y="connsiteY2"/>
                  </a:cxn>
                  <a:cxn ang="0">
                    <a:pos x="connsiteX3" y="connsiteY3"/>
                  </a:cxn>
                </a:cxnLst>
                <a:rect l="l" t="t" r="r" b="b"/>
                <a:pathLst>
                  <a:path w="503681" h="86963">
                    <a:moveTo>
                      <a:pt x="0" y="86963"/>
                    </a:moveTo>
                    <a:lnTo>
                      <a:pt x="503682" y="86963"/>
                    </a:lnTo>
                    <a:lnTo>
                      <a:pt x="253651" y="0"/>
                    </a:lnTo>
                    <a:lnTo>
                      <a:pt x="0" y="86963"/>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4" name="任意多边形: 形状 153">
                <a:extLst>
                  <a:ext uri="{FF2B5EF4-FFF2-40B4-BE49-F238E27FC236}">
                    <a16:creationId xmlns:a16="http://schemas.microsoft.com/office/drawing/2014/main" id="{A5C59E7F-BD2A-4360-8F86-805AB968A144}"/>
                  </a:ext>
                </a:extLst>
              </p:cNvPr>
              <p:cNvSpPr/>
              <p:nvPr/>
            </p:nvSpPr>
            <p:spPr>
              <a:xfrm flipH="1">
                <a:off x="5102008" y="1476707"/>
                <a:ext cx="501491" cy="42195"/>
              </a:xfrm>
              <a:custGeom>
                <a:avLst/>
                <a:gdLst>
                  <a:gd name="connsiteX0" fmla="*/ 0 w 501491"/>
                  <a:gd name="connsiteY0" fmla="*/ 0 h 42195"/>
                  <a:gd name="connsiteX1" fmla="*/ 501491 w 501491"/>
                  <a:gd name="connsiteY1" fmla="*/ 0 h 42195"/>
                  <a:gd name="connsiteX2" fmla="*/ 501491 w 501491"/>
                  <a:gd name="connsiteY2" fmla="*/ 42196 h 42195"/>
                  <a:gd name="connsiteX3" fmla="*/ 0 w 501491"/>
                  <a:gd name="connsiteY3" fmla="*/ 42196 h 42195"/>
                </a:gdLst>
                <a:ahLst/>
                <a:cxnLst>
                  <a:cxn ang="0">
                    <a:pos x="connsiteX0" y="connsiteY0"/>
                  </a:cxn>
                  <a:cxn ang="0">
                    <a:pos x="connsiteX1" y="connsiteY1"/>
                  </a:cxn>
                  <a:cxn ang="0">
                    <a:pos x="connsiteX2" y="connsiteY2"/>
                  </a:cxn>
                  <a:cxn ang="0">
                    <a:pos x="connsiteX3" y="connsiteY3"/>
                  </a:cxn>
                </a:cxnLst>
                <a:rect l="l" t="t" r="r" b="b"/>
                <a:pathLst>
                  <a:path w="501491" h="42195">
                    <a:moveTo>
                      <a:pt x="0" y="0"/>
                    </a:moveTo>
                    <a:lnTo>
                      <a:pt x="501491" y="0"/>
                    </a:lnTo>
                    <a:lnTo>
                      <a:pt x="501491" y="42196"/>
                    </a:lnTo>
                    <a:lnTo>
                      <a:pt x="0" y="42196"/>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5" name="任意多边形: 形状 154">
                <a:extLst>
                  <a:ext uri="{FF2B5EF4-FFF2-40B4-BE49-F238E27FC236}">
                    <a16:creationId xmlns:a16="http://schemas.microsoft.com/office/drawing/2014/main" id="{80B8CC55-984D-4340-8BD3-C83F7A347423}"/>
                  </a:ext>
                </a:extLst>
              </p:cNvPr>
              <p:cNvSpPr/>
              <p:nvPr/>
            </p:nvSpPr>
            <p:spPr>
              <a:xfrm flipH="1">
                <a:off x="5079339" y="1756075"/>
                <a:ext cx="546925" cy="42767"/>
              </a:xfrm>
              <a:custGeom>
                <a:avLst/>
                <a:gdLst>
                  <a:gd name="connsiteX0" fmla="*/ 0 w 546925"/>
                  <a:gd name="connsiteY0" fmla="*/ 0 h 42767"/>
                  <a:gd name="connsiteX1" fmla="*/ 546926 w 546925"/>
                  <a:gd name="connsiteY1" fmla="*/ 0 h 42767"/>
                  <a:gd name="connsiteX2" fmla="*/ 546926 w 546925"/>
                  <a:gd name="connsiteY2" fmla="*/ 42767 h 42767"/>
                  <a:gd name="connsiteX3" fmla="*/ 0 w 546925"/>
                  <a:gd name="connsiteY3" fmla="*/ 42767 h 42767"/>
                </a:gdLst>
                <a:ahLst/>
                <a:cxnLst>
                  <a:cxn ang="0">
                    <a:pos x="connsiteX0" y="connsiteY0"/>
                  </a:cxn>
                  <a:cxn ang="0">
                    <a:pos x="connsiteX1" y="connsiteY1"/>
                  </a:cxn>
                  <a:cxn ang="0">
                    <a:pos x="connsiteX2" y="connsiteY2"/>
                  </a:cxn>
                  <a:cxn ang="0">
                    <a:pos x="connsiteX3" y="connsiteY3"/>
                  </a:cxn>
                </a:cxnLst>
                <a:rect l="l" t="t" r="r" b="b"/>
                <a:pathLst>
                  <a:path w="546925" h="42767">
                    <a:moveTo>
                      <a:pt x="0" y="0"/>
                    </a:moveTo>
                    <a:lnTo>
                      <a:pt x="546926" y="0"/>
                    </a:lnTo>
                    <a:lnTo>
                      <a:pt x="546926" y="42767"/>
                    </a:lnTo>
                    <a:lnTo>
                      <a:pt x="0" y="42767"/>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6" name="任意多边形: 形状 155">
                <a:extLst>
                  <a:ext uri="{FF2B5EF4-FFF2-40B4-BE49-F238E27FC236}">
                    <a16:creationId xmlns:a16="http://schemas.microsoft.com/office/drawing/2014/main" id="{858A3DA3-3CA1-4E11-93DC-870FBFE5E8B2}"/>
                  </a:ext>
                </a:extLst>
              </p:cNvPr>
              <p:cNvSpPr/>
              <p:nvPr/>
            </p:nvSpPr>
            <p:spPr>
              <a:xfrm flipH="1">
                <a:off x="5102008" y="1819321"/>
                <a:ext cx="501491" cy="120015"/>
              </a:xfrm>
              <a:custGeom>
                <a:avLst/>
                <a:gdLst>
                  <a:gd name="connsiteX0" fmla="*/ 0 w 501491"/>
                  <a:gd name="connsiteY0" fmla="*/ 120015 h 120015"/>
                  <a:gd name="connsiteX1" fmla="*/ 55054 w 501491"/>
                  <a:gd name="connsiteY1" fmla="*/ 120015 h 120015"/>
                  <a:gd name="connsiteX2" fmla="*/ 55054 w 501491"/>
                  <a:gd name="connsiteY2" fmla="*/ 36767 h 120015"/>
                  <a:gd name="connsiteX3" fmla="*/ 122111 w 501491"/>
                  <a:gd name="connsiteY3" fmla="*/ 36767 h 120015"/>
                  <a:gd name="connsiteX4" fmla="*/ 122111 w 501491"/>
                  <a:gd name="connsiteY4" fmla="*/ 120015 h 120015"/>
                  <a:gd name="connsiteX5" fmla="*/ 217170 w 501491"/>
                  <a:gd name="connsiteY5" fmla="*/ 120015 h 120015"/>
                  <a:gd name="connsiteX6" fmla="*/ 217170 w 501491"/>
                  <a:gd name="connsiteY6" fmla="*/ 36767 h 120015"/>
                  <a:gd name="connsiteX7" fmla="*/ 284226 w 501491"/>
                  <a:gd name="connsiteY7" fmla="*/ 36767 h 120015"/>
                  <a:gd name="connsiteX8" fmla="*/ 284226 w 501491"/>
                  <a:gd name="connsiteY8" fmla="*/ 120015 h 120015"/>
                  <a:gd name="connsiteX9" fmla="*/ 379381 w 501491"/>
                  <a:gd name="connsiteY9" fmla="*/ 120015 h 120015"/>
                  <a:gd name="connsiteX10" fmla="*/ 379381 w 501491"/>
                  <a:gd name="connsiteY10" fmla="*/ 36767 h 120015"/>
                  <a:gd name="connsiteX11" fmla="*/ 446437 w 501491"/>
                  <a:gd name="connsiteY11" fmla="*/ 36767 h 120015"/>
                  <a:gd name="connsiteX12" fmla="*/ 446437 w 501491"/>
                  <a:gd name="connsiteY12" fmla="*/ 120015 h 120015"/>
                  <a:gd name="connsiteX13" fmla="*/ 501491 w 501491"/>
                  <a:gd name="connsiteY13" fmla="*/ 120015 h 120015"/>
                  <a:gd name="connsiteX14" fmla="*/ 501491 w 501491"/>
                  <a:gd name="connsiteY14" fmla="*/ 0 h 120015"/>
                  <a:gd name="connsiteX15" fmla="*/ 0 w 501491"/>
                  <a:gd name="connsiteY15" fmla="*/ 0 h 120015"/>
                  <a:gd name="connsiteX16" fmla="*/ 0 w 501491"/>
                  <a:gd name="connsiteY16" fmla="*/ 120015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491" h="120015">
                    <a:moveTo>
                      <a:pt x="0" y="120015"/>
                    </a:moveTo>
                    <a:lnTo>
                      <a:pt x="55054" y="120015"/>
                    </a:lnTo>
                    <a:lnTo>
                      <a:pt x="55054" y="36767"/>
                    </a:lnTo>
                    <a:lnTo>
                      <a:pt x="122111" y="36767"/>
                    </a:lnTo>
                    <a:lnTo>
                      <a:pt x="122111" y="120015"/>
                    </a:lnTo>
                    <a:lnTo>
                      <a:pt x="217170" y="120015"/>
                    </a:lnTo>
                    <a:lnTo>
                      <a:pt x="217170" y="36767"/>
                    </a:lnTo>
                    <a:lnTo>
                      <a:pt x="284226" y="36767"/>
                    </a:lnTo>
                    <a:lnTo>
                      <a:pt x="284226" y="120015"/>
                    </a:lnTo>
                    <a:lnTo>
                      <a:pt x="379381" y="120015"/>
                    </a:lnTo>
                    <a:lnTo>
                      <a:pt x="379381" y="36767"/>
                    </a:lnTo>
                    <a:lnTo>
                      <a:pt x="446437" y="36767"/>
                    </a:lnTo>
                    <a:lnTo>
                      <a:pt x="446437" y="120015"/>
                    </a:lnTo>
                    <a:lnTo>
                      <a:pt x="501491" y="120015"/>
                    </a:lnTo>
                    <a:lnTo>
                      <a:pt x="501491" y="0"/>
                    </a:lnTo>
                    <a:lnTo>
                      <a:pt x="0" y="0"/>
                    </a:lnTo>
                    <a:lnTo>
                      <a:pt x="0" y="120015"/>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7" name="任意多边形: 形状 156">
                <a:extLst>
                  <a:ext uri="{FF2B5EF4-FFF2-40B4-BE49-F238E27FC236}">
                    <a16:creationId xmlns:a16="http://schemas.microsoft.com/office/drawing/2014/main" id="{887AAA24-FA8C-4870-B3EF-CD56E3E34824}"/>
                  </a:ext>
                </a:extLst>
              </p:cNvPr>
              <p:cNvSpPr/>
              <p:nvPr/>
            </p:nvSpPr>
            <p:spPr>
              <a:xfrm flipH="1">
                <a:off x="5079339" y="1539381"/>
                <a:ext cx="546925" cy="193452"/>
              </a:xfrm>
              <a:custGeom>
                <a:avLst/>
                <a:gdLst>
                  <a:gd name="connsiteX0" fmla="*/ 524256 w 546925"/>
                  <a:gd name="connsiteY0" fmla="*/ 0 h 193452"/>
                  <a:gd name="connsiteX1" fmla="*/ 22765 w 546925"/>
                  <a:gd name="connsiteY1" fmla="*/ 0 h 193452"/>
                  <a:gd name="connsiteX2" fmla="*/ 22765 w 546925"/>
                  <a:gd name="connsiteY2" fmla="*/ 172403 h 193452"/>
                  <a:gd name="connsiteX3" fmla="*/ 0 w 546925"/>
                  <a:gd name="connsiteY3" fmla="*/ 172403 h 193452"/>
                  <a:gd name="connsiteX4" fmla="*/ 0 w 546925"/>
                  <a:gd name="connsiteY4" fmla="*/ 193453 h 193452"/>
                  <a:gd name="connsiteX5" fmla="*/ 546926 w 546925"/>
                  <a:gd name="connsiteY5" fmla="*/ 193453 h 193452"/>
                  <a:gd name="connsiteX6" fmla="*/ 546926 w 546925"/>
                  <a:gd name="connsiteY6" fmla="*/ 172403 h 193452"/>
                  <a:gd name="connsiteX7" fmla="*/ 524256 w 546925"/>
                  <a:gd name="connsiteY7" fmla="*/ 172403 h 193452"/>
                  <a:gd name="connsiteX8" fmla="*/ 524256 w 546925"/>
                  <a:gd name="connsiteY8" fmla="*/ 0 h 193452"/>
                  <a:gd name="connsiteX9" fmla="*/ 175165 w 546925"/>
                  <a:gd name="connsiteY9" fmla="*/ 172117 h 193452"/>
                  <a:gd name="connsiteX10" fmla="*/ 75724 w 546925"/>
                  <a:gd name="connsiteY10" fmla="*/ 172117 h 193452"/>
                  <a:gd name="connsiteX11" fmla="*/ 75724 w 546925"/>
                  <a:gd name="connsiteY11" fmla="*/ 35242 h 193452"/>
                  <a:gd name="connsiteX12" fmla="*/ 175165 w 546925"/>
                  <a:gd name="connsiteY12" fmla="*/ 35242 h 193452"/>
                  <a:gd name="connsiteX13" fmla="*/ 175165 w 546925"/>
                  <a:gd name="connsiteY13" fmla="*/ 172117 h 193452"/>
                  <a:gd name="connsiteX14" fmla="*/ 323279 w 546925"/>
                  <a:gd name="connsiteY14" fmla="*/ 172117 h 193452"/>
                  <a:gd name="connsiteX15" fmla="*/ 223838 w 546925"/>
                  <a:gd name="connsiteY15" fmla="*/ 172117 h 193452"/>
                  <a:gd name="connsiteX16" fmla="*/ 223838 w 546925"/>
                  <a:gd name="connsiteY16" fmla="*/ 35242 h 193452"/>
                  <a:gd name="connsiteX17" fmla="*/ 323279 w 546925"/>
                  <a:gd name="connsiteY17" fmla="*/ 35242 h 193452"/>
                  <a:gd name="connsiteX18" fmla="*/ 323279 w 546925"/>
                  <a:gd name="connsiteY18" fmla="*/ 172117 h 193452"/>
                  <a:gd name="connsiteX19" fmla="*/ 471392 w 546925"/>
                  <a:gd name="connsiteY19" fmla="*/ 172117 h 193452"/>
                  <a:gd name="connsiteX20" fmla="*/ 371951 w 546925"/>
                  <a:gd name="connsiteY20" fmla="*/ 172117 h 193452"/>
                  <a:gd name="connsiteX21" fmla="*/ 371951 w 546925"/>
                  <a:gd name="connsiteY21" fmla="*/ 35242 h 193452"/>
                  <a:gd name="connsiteX22" fmla="*/ 471392 w 546925"/>
                  <a:gd name="connsiteY22" fmla="*/ 35242 h 193452"/>
                  <a:gd name="connsiteX23" fmla="*/ 471392 w 546925"/>
                  <a:gd name="connsiteY23" fmla="*/ 172117 h 19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6925" h="193452">
                    <a:moveTo>
                      <a:pt x="524256" y="0"/>
                    </a:moveTo>
                    <a:lnTo>
                      <a:pt x="22765" y="0"/>
                    </a:lnTo>
                    <a:lnTo>
                      <a:pt x="22765" y="172403"/>
                    </a:lnTo>
                    <a:lnTo>
                      <a:pt x="0" y="172403"/>
                    </a:lnTo>
                    <a:lnTo>
                      <a:pt x="0" y="193453"/>
                    </a:lnTo>
                    <a:lnTo>
                      <a:pt x="546926" y="193453"/>
                    </a:lnTo>
                    <a:lnTo>
                      <a:pt x="546926" y="172403"/>
                    </a:lnTo>
                    <a:lnTo>
                      <a:pt x="524256" y="172403"/>
                    </a:lnTo>
                    <a:lnTo>
                      <a:pt x="524256" y="0"/>
                    </a:lnTo>
                    <a:close/>
                    <a:moveTo>
                      <a:pt x="175165" y="172117"/>
                    </a:moveTo>
                    <a:lnTo>
                      <a:pt x="75724" y="172117"/>
                    </a:lnTo>
                    <a:lnTo>
                      <a:pt x="75724" y="35242"/>
                    </a:lnTo>
                    <a:lnTo>
                      <a:pt x="175165" y="35242"/>
                    </a:lnTo>
                    <a:lnTo>
                      <a:pt x="175165" y="172117"/>
                    </a:lnTo>
                    <a:close/>
                    <a:moveTo>
                      <a:pt x="323279" y="172117"/>
                    </a:moveTo>
                    <a:lnTo>
                      <a:pt x="223838" y="172117"/>
                    </a:lnTo>
                    <a:lnTo>
                      <a:pt x="223838" y="35242"/>
                    </a:lnTo>
                    <a:lnTo>
                      <a:pt x="323279" y="35242"/>
                    </a:lnTo>
                    <a:lnTo>
                      <a:pt x="323279" y="172117"/>
                    </a:lnTo>
                    <a:close/>
                    <a:moveTo>
                      <a:pt x="471392" y="172117"/>
                    </a:moveTo>
                    <a:lnTo>
                      <a:pt x="371951" y="172117"/>
                    </a:lnTo>
                    <a:lnTo>
                      <a:pt x="371951" y="35242"/>
                    </a:lnTo>
                    <a:lnTo>
                      <a:pt x="471392" y="35242"/>
                    </a:lnTo>
                    <a:lnTo>
                      <a:pt x="471392" y="172117"/>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8" name="任意多边形: 形状 157">
                <a:extLst>
                  <a:ext uri="{FF2B5EF4-FFF2-40B4-BE49-F238E27FC236}">
                    <a16:creationId xmlns:a16="http://schemas.microsoft.com/office/drawing/2014/main" id="{A182E4CD-AA56-40CF-8729-199D56CF0030}"/>
                  </a:ext>
                </a:extLst>
              </p:cNvPr>
              <p:cNvSpPr/>
              <p:nvPr/>
            </p:nvSpPr>
            <p:spPr>
              <a:xfrm flipH="1">
                <a:off x="2637319" y="1081610"/>
                <a:ext cx="3726084" cy="472059"/>
              </a:xfrm>
              <a:custGeom>
                <a:avLst/>
                <a:gdLst>
                  <a:gd name="connsiteX0" fmla="*/ 1034606 w 3726084"/>
                  <a:gd name="connsiteY0" fmla="*/ 0 h 472059"/>
                  <a:gd name="connsiteX1" fmla="*/ 1034606 w 3726084"/>
                  <a:gd name="connsiteY1" fmla="*/ 58579 h 472059"/>
                  <a:gd name="connsiteX2" fmla="*/ 1068515 w 3726084"/>
                  <a:gd name="connsiteY2" fmla="*/ 68390 h 472059"/>
                  <a:gd name="connsiteX3" fmla="*/ 1107281 w 3726084"/>
                  <a:gd name="connsiteY3" fmla="*/ 88392 h 472059"/>
                  <a:gd name="connsiteX4" fmla="*/ 1114235 w 3726084"/>
                  <a:gd name="connsiteY4" fmla="*/ 93726 h 472059"/>
                  <a:gd name="connsiteX5" fmla="*/ 1114235 w 3726084"/>
                  <a:gd name="connsiteY5" fmla="*/ 126968 h 472059"/>
                  <a:gd name="connsiteX6" fmla="*/ 1097280 w 3726084"/>
                  <a:gd name="connsiteY6" fmla="*/ 126968 h 472059"/>
                  <a:gd name="connsiteX7" fmla="*/ 1097280 w 3726084"/>
                  <a:gd name="connsiteY7" fmla="*/ 134969 h 472059"/>
                  <a:gd name="connsiteX8" fmla="*/ 1271302 w 3726084"/>
                  <a:gd name="connsiteY8" fmla="*/ 219456 h 472059"/>
                  <a:gd name="connsiteX9" fmla="*/ 1361218 w 3726084"/>
                  <a:gd name="connsiteY9" fmla="*/ 364903 h 472059"/>
                  <a:gd name="connsiteX10" fmla="*/ 1454182 w 3726084"/>
                  <a:gd name="connsiteY10" fmla="*/ 364903 h 472059"/>
                  <a:gd name="connsiteX11" fmla="*/ 1454182 w 3726084"/>
                  <a:gd name="connsiteY11" fmla="*/ 454438 h 472059"/>
                  <a:gd name="connsiteX12" fmla="*/ 3726085 w 3726084"/>
                  <a:gd name="connsiteY12" fmla="*/ 454438 h 472059"/>
                  <a:gd name="connsiteX13" fmla="*/ 3726085 w 3726084"/>
                  <a:gd name="connsiteY13" fmla="*/ 472059 h 472059"/>
                  <a:gd name="connsiteX14" fmla="*/ 1436561 w 3726084"/>
                  <a:gd name="connsiteY14" fmla="*/ 472059 h 472059"/>
                  <a:gd name="connsiteX15" fmla="*/ 1436561 w 3726084"/>
                  <a:gd name="connsiteY15" fmla="*/ 382524 h 472059"/>
                  <a:gd name="connsiteX16" fmla="*/ 1347026 w 3726084"/>
                  <a:gd name="connsiteY16" fmla="*/ 382524 h 472059"/>
                  <a:gd name="connsiteX17" fmla="*/ 1258919 w 3726084"/>
                  <a:gd name="connsiteY17" fmla="*/ 232029 h 472059"/>
                  <a:gd name="connsiteX18" fmla="*/ 1079564 w 3726084"/>
                  <a:gd name="connsiteY18" fmla="*/ 150781 h 472059"/>
                  <a:gd name="connsiteX19" fmla="*/ 1079564 w 3726084"/>
                  <a:gd name="connsiteY19" fmla="*/ 109347 h 472059"/>
                  <a:gd name="connsiteX20" fmla="*/ 1096518 w 3726084"/>
                  <a:gd name="connsiteY20" fmla="*/ 109347 h 472059"/>
                  <a:gd name="connsiteX21" fmla="*/ 1096518 w 3726084"/>
                  <a:gd name="connsiteY21" fmla="*/ 102394 h 472059"/>
                  <a:gd name="connsiteX22" fmla="*/ 1062323 w 3726084"/>
                  <a:gd name="connsiteY22" fmla="*/ 84868 h 472059"/>
                  <a:gd name="connsiteX23" fmla="*/ 1016984 w 3726084"/>
                  <a:gd name="connsiteY23" fmla="*/ 73152 h 472059"/>
                  <a:gd name="connsiteX24" fmla="*/ 1016984 w 3726084"/>
                  <a:gd name="connsiteY24" fmla="*/ 14192 h 472059"/>
                  <a:gd name="connsiteX25" fmla="*/ 1002697 w 3726084"/>
                  <a:gd name="connsiteY25" fmla="*/ 14192 h 472059"/>
                  <a:gd name="connsiteX26" fmla="*/ 1002697 w 3726084"/>
                  <a:gd name="connsiteY26" fmla="*/ 73057 h 472059"/>
                  <a:gd name="connsiteX27" fmla="*/ 957358 w 3726084"/>
                  <a:gd name="connsiteY27" fmla="*/ 84773 h 472059"/>
                  <a:gd name="connsiteX28" fmla="*/ 923354 w 3726084"/>
                  <a:gd name="connsiteY28" fmla="*/ 102299 h 472059"/>
                  <a:gd name="connsiteX29" fmla="*/ 923354 w 3726084"/>
                  <a:gd name="connsiteY29" fmla="*/ 109252 h 472059"/>
                  <a:gd name="connsiteX30" fmla="*/ 940022 w 3726084"/>
                  <a:gd name="connsiteY30" fmla="*/ 109252 h 472059"/>
                  <a:gd name="connsiteX31" fmla="*/ 940022 w 3726084"/>
                  <a:gd name="connsiteY31" fmla="*/ 150686 h 472059"/>
                  <a:gd name="connsiteX32" fmla="*/ 760667 w 3726084"/>
                  <a:gd name="connsiteY32" fmla="*/ 231934 h 472059"/>
                  <a:gd name="connsiteX33" fmla="*/ 672656 w 3726084"/>
                  <a:gd name="connsiteY33" fmla="*/ 382429 h 472059"/>
                  <a:gd name="connsiteX34" fmla="*/ 582930 w 3726084"/>
                  <a:gd name="connsiteY34" fmla="*/ 382429 h 472059"/>
                  <a:gd name="connsiteX35" fmla="*/ 582930 w 3726084"/>
                  <a:gd name="connsiteY35" fmla="*/ 471964 h 472059"/>
                  <a:gd name="connsiteX36" fmla="*/ 0 w 3726084"/>
                  <a:gd name="connsiteY36" fmla="*/ 471964 h 472059"/>
                  <a:gd name="connsiteX37" fmla="*/ 0 w 3726084"/>
                  <a:gd name="connsiteY37" fmla="*/ 454343 h 472059"/>
                  <a:gd name="connsiteX38" fmla="*/ 565309 w 3726084"/>
                  <a:gd name="connsiteY38" fmla="*/ 454343 h 472059"/>
                  <a:gd name="connsiteX39" fmla="*/ 565309 w 3726084"/>
                  <a:gd name="connsiteY39" fmla="*/ 364808 h 472059"/>
                  <a:gd name="connsiteX40" fmla="*/ 658844 w 3726084"/>
                  <a:gd name="connsiteY40" fmla="*/ 364808 h 472059"/>
                  <a:gd name="connsiteX41" fmla="*/ 748570 w 3726084"/>
                  <a:gd name="connsiteY41" fmla="*/ 219075 h 472059"/>
                  <a:gd name="connsiteX42" fmla="*/ 922306 w 3726084"/>
                  <a:gd name="connsiteY42" fmla="*/ 135922 h 472059"/>
                  <a:gd name="connsiteX43" fmla="*/ 922306 w 3726084"/>
                  <a:gd name="connsiteY43" fmla="*/ 126873 h 472059"/>
                  <a:gd name="connsiteX44" fmla="*/ 905637 w 3726084"/>
                  <a:gd name="connsiteY44" fmla="*/ 126873 h 472059"/>
                  <a:gd name="connsiteX45" fmla="*/ 905637 w 3726084"/>
                  <a:gd name="connsiteY45" fmla="*/ 93726 h 472059"/>
                  <a:gd name="connsiteX46" fmla="*/ 912400 w 3726084"/>
                  <a:gd name="connsiteY46" fmla="*/ 88392 h 472059"/>
                  <a:gd name="connsiteX47" fmla="*/ 951071 w 3726084"/>
                  <a:gd name="connsiteY47" fmla="*/ 68294 h 472059"/>
                  <a:gd name="connsiteX48" fmla="*/ 984980 w 3726084"/>
                  <a:gd name="connsiteY48" fmla="*/ 58484 h 472059"/>
                  <a:gd name="connsiteX49" fmla="*/ 984980 w 3726084"/>
                  <a:gd name="connsiteY49" fmla="*/ 0 h 472059"/>
                  <a:gd name="connsiteX50" fmla="*/ 1034510 w 3726084"/>
                  <a:gd name="connsiteY50" fmla="*/ 0 h 4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26084" h="472059">
                    <a:moveTo>
                      <a:pt x="1034606" y="0"/>
                    </a:moveTo>
                    <a:lnTo>
                      <a:pt x="1034606" y="58579"/>
                    </a:lnTo>
                    <a:cubicBezTo>
                      <a:pt x="1043845" y="60579"/>
                      <a:pt x="1056227" y="63818"/>
                      <a:pt x="1068515" y="68390"/>
                    </a:cubicBezTo>
                    <a:cubicBezTo>
                      <a:pt x="1092422" y="77343"/>
                      <a:pt x="1105853" y="87344"/>
                      <a:pt x="1107281" y="88392"/>
                    </a:cubicBezTo>
                    <a:lnTo>
                      <a:pt x="1114235" y="93726"/>
                    </a:lnTo>
                    <a:lnTo>
                      <a:pt x="1114235" y="126968"/>
                    </a:lnTo>
                    <a:lnTo>
                      <a:pt x="1097280" y="126968"/>
                    </a:lnTo>
                    <a:lnTo>
                      <a:pt x="1097280" y="134969"/>
                    </a:lnTo>
                    <a:cubicBezTo>
                      <a:pt x="1130808" y="139827"/>
                      <a:pt x="1207865" y="157353"/>
                      <a:pt x="1271302" y="219456"/>
                    </a:cubicBezTo>
                    <a:cubicBezTo>
                      <a:pt x="1332452" y="279368"/>
                      <a:pt x="1354074" y="337947"/>
                      <a:pt x="1361218" y="364903"/>
                    </a:cubicBezTo>
                    <a:lnTo>
                      <a:pt x="1454182" y="364903"/>
                    </a:lnTo>
                    <a:lnTo>
                      <a:pt x="1454182" y="454438"/>
                    </a:lnTo>
                    <a:lnTo>
                      <a:pt x="3726085" y="454438"/>
                    </a:lnTo>
                    <a:lnTo>
                      <a:pt x="3726085" y="472059"/>
                    </a:lnTo>
                    <a:lnTo>
                      <a:pt x="1436561" y="472059"/>
                    </a:lnTo>
                    <a:lnTo>
                      <a:pt x="1436561" y="382524"/>
                    </a:lnTo>
                    <a:lnTo>
                      <a:pt x="1347026" y="382524"/>
                    </a:lnTo>
                    <a:cubicBezTo>
                      <a:pt x="1347026" y="382524"/>
                      <a:pt x="1337120" y="308610"/>
                      <a:pt x="1258919" y="232029"/>
                    </a:cubicBezTo>
                    <a:cubicBezTo>
                      <a:pt x="1180814" y="155639"/>
                      <a:pt x="1079564" y="150781"/>
                      <a:pt x="1079564" y="150781"/>
                    </a:cubicBezTo>
                    <a:lnTo>
                      <a:pt x="1079564" y="109347"/>
                    </a:lnTo>
                    <a:lnTo>
                      <a:pt x="1096518" y="109347"/>
                    </a:lnTo>
                    <a:lnTo>
                      <a:pt x="1096518" y="102394"/>
                    </a:lnTo>
                    <a:cubicBezTo>
                      <a:pt x="1096518" y="102394"/>
                      <a:pt x="1084421" y="93155"/>
                      <a:pt x="1062323" y="84868"/>
                    </a:cubicBezTo>
                    <a:cubicBezTo>
                      <a:pt x="1040130" y="76676"/>
                      <a:pt x="1016984" y="73152"/>
                      <a:pt x="1016984" y="73152"/>
                    </a:cubicBezTo>
                    <a:lnTo>
                      <a:pt x="1016984" y="14192"/>
                    </a:lnTo>
                    <a:lnTo>
                      <a:pt x="1002697" y="14192"/>
                    </a:lnTo>
                    <a:lnTo>
                      <a:pt x="1002697" y="73057"/>
                    </a:lnTo>
                    <a:cubicBezTo>
                      <a:pt x="1002697" y="73057"/>
                      <a:pt x="979170" y="76581"/>
                      <a:pt x="957358" y="84773"/>
                    </a:cubicBezTo>
                    <a:cubicBezTo>
                      <a:pt x="935165" y="93059"/>
                      <a:pt x="923354" y="102299"/>
                      <a:pt x="923354" y="102299"/>
                    </a:cubicBezTo>
                    <a:lnTo>
                      <a:pt x="923354" y="109252"/>
                    </a:lnTo>
                    <a:lnTo>
                      <a:pt x="940022" y="109252"/>
                    </a:lnTo>
                    <a:lnTo>
                      <a:pt x="940022" y="150686"/>
                    </a:lnTo>
                    <a:cubicBezTo>
                      <a:pt x="940022" y="150686"/>
                      <a:pt x="832771" y="165164"/>
                      <a:pt x="760667" y="231934"/>
                    </a:cubicBezTo>
                    <a:cubicBezTo>
                      <a:pt x="688372" y="298895"/>
                      <a:pt x="672656" y="382429"/>
                      <a:pt x="672656" y="382429"/>
                    </a:cubicBezTo>
                    <a:lnTo>
                      <a:pt x="582930" y="382429"/>
                    </a:lnTo>
                    <a:lnTo>
                      <a:pt x="582930" y="471964"/>
                    </a:lnTo>
                    <a:lnTo>
                      <a:pt x="0" y="471964"/>
                    </a:lnTo>
                    <a:lnTo>
                      <a:pt x="0" y="454343"/>
                    </a:lnTo>
                    <a:lnTo>
                      <a:pt x="565309" y="454343"/>
                    </a:lnTo>
                    <a:lnTo>
                      <a:pt x="565309" y="364808"/>
                    </a:lnTo>
                    <a:lnTo>
                      <a:pt x="658844" y="364808"/>
                    </a:lnTo>
                    <a:cubicBezTo>
                      <a:pt x="666845" y="336804"/>
                      <a:pt x="690277" y="273082"/>
                      <a:pt x="748570" y="219075"/>
                    </a:cubicBezTo>
                    <a:cubicBezTo>
                      <a:pt x="808196" y="163830"/>
                      <a:pt x="888968" y="142685"/>
                      <a:pt x="922306" y="135922"/>
                    </a:cubicBezTo>
                    <a:lnTo>
                      <a:pt x="922306" y="126873"/>
                    </a:lnTo>
                    <a:lnTo>
                      <a:pt x="905637" y="126873"/>
                    </a:lnTo>
                    <a:lnTo>
                      <a:pt x="905637" y="93726"/>
                    </a:lnTo>
                    <a:lnTo>
                      <a:pt x="912400" y="88392"/>
                    </a:lnTo>
                    <a:cubicBezTo>
                      <a:pt x="913829" y="87249"/>
                      <a:pt x="927068" y="77248"/>
                      <a:pt x="951071" y="68294"/>
                    </a:cubicBezTo>
                    <a:cubicBezTo>
                      <a:pt x="963168" y="63722"/>
                      <a:pt x="975741" y="60484"/>
                      <a:pt x="984980" y="58484"/>
                    </a:cubicBezTo>
                    <a:lnTo>
                      <a:pt x="984980" y="0"/>
                    </a:lnTo>
                    <a:lnTo>
                      <a:pt x="1034510" y="0"/>
                    </a:lnTo>
                    <a:close/>
                  </a:path>
                </a:pathLst>
              </a:custGeom>
              <a:gradFill>
                <a:gsLst>
                  <a:gs pos="49000">
                    <a:schemeClr val="bg1">
                      <a:alpha val="0"/>
                    </a:schemeClr>
                  </a:gs>
                  <a:gs pos="71000">
                    <a:schemeClr val="bg1"/>
                  </a:gs>
                </a:gsLst>
                <a:lin ang="10800000" scaled="0"/>
              </a:gradFill>
              <a:ln w="0" cap="flat">
                <a:noFill/>
                <a:prstDash val="solid"/>
                <a:miter/>
              </a:ln>
            </p:spPr>
            <p:txBody>
              <a:bodyPr rtlCol="0" anchor="ctr"/>
              <a:lstStyle/>
              <a:p>
                <a:endParaRPr lang="zh-CN" altLang="en-US">
                  <a:latin typeface="+mn-ea"/>
                </a:endParaRPr>
              </a:p>
            </p:txBody>
          </p:sp>
          <p:sp>
            <p:nvSpPr>
              <p:cNvPr id="159" name="任意多边形: 形状 158">
                <a:extLst>
                  <a:ext uri="{FF2B5EF4-FFF2-40B4-BE49-F238E27FC236}">
                    <a16:creationId xmlns:a16="http://schemas.microsoft.com/office/drawing/2014/main" id="{6672B25A-C099-4678-BF90-D7AB7D73BD6A}"/>
                  </a:ext>
                </a:extLst>
              </p:cNvPr>
              <p:cNvSpPr/>
              <p:nvPr/>
            </p:nvSpPr>
            <p:spPr>
              <a:xfrm flipH="1">
                <a:off x="961787" y="1980294"/>
                <a:ext cx="5401615" cy="45719"/>
              </a:xfrm>
              <a:custGeom>
                <a:avLst/>
                <a:gdLst>
                  <a:gd name="connsiteX0" fmla="*/ 0 w 3725989"/>
                  <a:gd name="connsiteY0" fmla="*/ 0 h 41243"/>
                  <a:gd name="connsiteX1" fmla="*/ 3725990 w 3725989"/>
                  <a:gd name="connsiteY1" fmla="*/ 0 h 41243"/>
                  <a:gd name="connsiteX2" fmla="*/ 3725990 w 3725989"/>
                  <a:gd name="connsiteY2" fmla="*/ 41243 h 41243"/>
                  <a:gd name="connsiteX3" fmla="*/ 0 w 3725989"/>
                  <a:gd name="connsiteY3" fmla="*/ 41243 h 41243"/>
                </a:gdLst>
                <a:ahLst/>
                <a:cxnLst>
                  <a:cxn ang="0">
                    <a:pos x="connsiteX0" y="connsiteY0"/>
                  </a:cxn>
                  <a:cxn ang="0">
                    <a:pos x="connsiteX1" y="connsiteY1"/>
                  </a:cxn>
                  <a:cxn ang="0">
                    <a:pos x="connsiteX2" y="connsiteY2"/>
                  </a:cxn>
                  <a:cxn ang="0">
                    <a:pos x="connsiteX3" y="connsiteY3"/>
                  </a:cxn>
                </a:cxnLst>
                <a:rect l="l" t="t" r="r" b="b"/>
                <a:pathLst>
                  <a:path w="3725989" h="41243">
                    <a:moveTo>
                      <a:pt x="0" y="0"/>
                    </a:moveTo>
                    <a:lnTo>
                      <a:pt x="3725990" y="0"/>
                    </a:lnTo>
                    <a:lnTo>
                      <a:pt x="3725990" y="41243"/>
                    </a:lnTo>
                    <a:lnTo>
                      <a:pt x="0" y="41243"/>
                    </a:lnTo>
                    <a:close/>
                  </a:path>
                </a:pathLst>
              </a:custGeom>
              <a:solidFill>
                <a:schemeClr val="bg1"/>
              </a:solidFill>
              <a:ln w="0" cap="flat">
                <a:noFill/>
                <a:prstDash val="solid"/>
                <a:miter/>
              </a:ln>
            </p:spPr>
            <p:txBody>
              <a:bodyPr rtlCol="0" anchor="ctr"/>
              <a:lstStyle/>
              <a:p>
                <a:endParaRPr lang="zh-CN" altLang="en-US">
                  <a:latin typeface="+mn-ea"/>
                </a:endParaRPr>
              </a:p>
            </p:txBody>
          </p:sp>
        </p:grpSp>
      </p:grpSp>
    </p:spTree>
    <p:extLst>
      <p:ext uri="{BB962C8B-B14F-4D97-AF65-F5344CB8AC3E}">
        <p14:creationId xmlns:p14="http://schemas.microsoft.com/office/powerpoint/2010/main" val="3786734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model </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15443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i="0" dirty="0">
                  <a:gradFill flip="none" rotWithShape="1">
                    <a:gsLst>
                      <a:gs pos="0">
                        <a:srgbClr val="0164A5"/>
                      </a:gs>
                      <a:gs pos="100000">
                        <a:srgbClr val="1A73AE"/>
                      </a:gs>
                    </a:gsLst>
                    <a:lin ang="2700000" scaled="0"/>
                    <a:tileRect/>
                  </a:gradFill>
                  <a:sym typeface="OPPOSans B" panose="00020600040101010101" pitchFamily="18" charset="-122"/>
                </a:rPr>
                <a:t>Diffusion ODE</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pic>
        <p:nvPicPr>
          <p:cNvPr id="19" name="图片 18">
            <a:extLst>
              <a:ext uri="{FF2B5EF4-FFF2-40B4-BE49-F238E27FC236}">
                <a16:creationId xmlns:a16="http://schemas.microsoft.com/office/drawing/2014/main" id="{BD426EF7-C39B-4A94-AA33-B6A10BC2CECB}"/>
              </a:ext>
            </a:extLst>
          </p:cNvPr>
          <p:cNvPicPr>
            <a:picLocks noChangeAspect="1"/>
          </p:cNvPicPr>
          <p:nvPr/>
        </p:nvPicPr>
        <p:blipFill>
          <a:blip r:embed="rId3"/>
          <a:stretch>
            <a:fillRect/>
          </a:stretch>
        </p:blipFill>
        <p:spPr>
          <a:xfrm>
            <a:off x="2918846" y="1737003"/>
            <a:ext cx="4572000" cy="819150"/>
          </a:xfrm>
          <a:prstGeom prst="rect">
            <a:avLst/>
          </a:prstGeom>
        </p:spPr>
      </p:pic>
      <p:sp>
        <p:nvSpPr>
          <p:cNvPr id="27" name="文本框 26">
            <a:extLst>
              <a:ext uri="{FF2B5EF4-FFF2-40B4-BE49-F238E27FC236}">
                <a16:creationId xmlns:a16="http://schemas.microsoft.com/office/drawing/2014/main" id="{0AB5BFFC-59A2-4CC3-B648-5FE4023C6D57}"/>
              </a:ext>
            </a:extLst>
          </p:cNvPr>
          <p:cNvSpPr txBox="1"/>
          <p:nvPr/>
        </p:nvSpPr>
        <p:spPr>
          <a:xfrm>
            <a:off x="401706" y="1946523"/>
            <a:ext cx="2628837"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正向扩散</a:t>
            </a:r>
            <a:r>
              <a:rPr lang="en-US" altLang="zh-CN" sz="2000" dirty="0">
                <a:solidFill>
                  <a:srgbClr val="000000"/>
                </a:solidFill>
                <a:latin typeface="思源黑体 CN Normal" panose="020B0400000000000000" pitchFamily="34" charset="-122"/>
                <a:ea typeface="思源黑体 CN Normal" panose="020B0400000000000000" pitchFamily="34" charset="-122"/>
              </a:rPr>
              <a:t>SDE</a:t>
            </a:r>
            <a:r>
              <a:rPr lang="zh-CN" altLang="en-US" sz="2000" dirty="0">
                <a:solidFill>
                  <a:srgbClr val="000000"/>
                </a:solidFill>
                <a:latin typeface="思源黑体 CN Normal" panose="020B0400000000000000" pitchFamily="34" charset="-122"/>
                <a:ea typeface="思源黑体 CN Normal" panose="020B0400000000000000" pitchFamily="34" charset="-122"/>
              </a:rPr>
              <a:t>：加噪</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sp>
        <p:nvSpPr>
          <p:cNvPr id="28" name="文本框 27">
            <a:extLst>
              <a:ext uri="{FF2B5EF4-FFF2-40B4-BE49-F238E27FC236}">
                <a16:creationId xmlns:a16="http://schemas.microsoft.com/office/drawing/2014/main" id="{FC5C4375-622D-41BB-A10F-184ADBAEB3EA}"/>
              </a:ext>
            </a:extLst>
          </p:cNvPr>
          <p:cNvSpPr txBox="1"/>
          <p:nvPr/>
        </p:nvSpPr>
        <p:spPr>
          <a:xfrm>
            <a:off x="384249" y="2663567"/>
            <a:ext cx="2154436" cy="40010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反向 </a:t>
            </a:r>
            <a:r>
              <a:rPr lang="en-US" altLang="zh-CN" sz="2000" dirty="0">
                <a:solidFill>
                  <a:srgbClr val="000000"/>
                </a:solidFill>
                <a:latin typeface="思源黑体 CN Normal" panose="020B0400000000000000" pitchFamily="34" charset="-122"/>
                <a:ea typeface="思源黑体 CN Normal" panose="020B0400000000000000" pitchFamily="34" charset="-122"/>
              </a:rPr>
              <a:t>SDE</a:t>
            </a:r>
            <a:r>
              <a:rPr lang="zh-CN" altLang="en-US" sz="2000" dirty="0">
                <a:solidFill>
                  <a:srgbClr val="000000"/>
                </a:solidFill>
                <a:latin typeface="思源黑体 CN Normal" panose="020B0400000000000000" pitchFamily="34" charset="-122"/>
                <a:ea typeface="思源黑体 CN Normal" panose="020B0400000000000000" pitchFamily="34" charset="-122"/>
              </a:rPr>
              <a:t>：去噪</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pic>
        <p:nvPicPr>
          <p:cNvPr id="29" name="图片 28">
            <a:extLst>
              <a:ext uri="{FF2B5EF4-FFF2-40B4-BE49-F238E27FC236}">
                <a16:creationId xmlns:a16="http://schemas.microsoft.com/office/drawing/2014/main" id="{9D5B8848-AA2D-45D5-959F-3A7213022B59}"/>
              </a:ext>
            </a:extLst>
          </p:cNvPr>
          <p:cNvPicPr>
            <a:picLocks noChangeAspect="1"/>
          </p:cNvPicPr>
          <p:nvPr/>
        </p:nvPicPr>
        <p:blipFill>
          <a:blip r:embed="rId4"/>
          <a:stretch>
            <a:fillRect/>
          </a:stretch>
        </p:blipFill>
        <p:spPr>
          <a:xfrm>
            <a:off x="2538685" y="2454042"/>
            <a:ext cx="8258175" cy="819150"/>
          </a:xfrm>
          <a:prstGeom prst="rect">
            <a:avLst/>
          </a:prstGeom>
        </p:spPr>
      </p:pic>
      <p:pic>
        <p:nvPicPr>
          <p:cNvPr id="4" name="图形 3">
            <a:extLst>
              <a:ext uri="{FF2B5EF4-FFF2-40B4-BE49-F238E27FC236}">
                <a16:creationId xmlns:a16="http://schemas.microsoft.com/office/drawing/2014/main" id="{A35B9451-A684-462C-ABF7-7243C3292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8685" y="3380601"/>
            <a:ext cx="6512550" cy="521004"/>
          </a:xfrm>
          <a:prstGeom prst="rect">
            <a:avLst/>
          </a:prstGeom>
        </p:spPr>
      </p:pic>
      <p:sp>
        <p:nvSpPr>
          <p:cNvPr id="18" name="文本框 17">
            <a:extLst>
              <a:ext uri="{FF2B5EF4-FFF2-40B4-BE49-F238E27FC236}">
                <a16:creationId xmlns:a16="http://schemas.microsoft.com/office/drawing/2014/main" id="{D2EB6912-62D8-40E1-8DEB-04218AE0B52A}"/>
              </a:ext>
            </a:extLst>
          </p:cNvPr>
          <p:cNvSpPr txBox="1"/>
          <p:nvPr/>
        </p:nvSpPr>
        <p:spPr>
          <a:xfrm>
            <a:off x="384249" y="3441052"/>
            <a:ext cx="2154436" cy="40010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dirty="0">
                <a:solidFill>
                  <a:srgbClr val="000000"/>
                </a:solidFill>
                <a:latin typeface="思源黑体 CN Normal" panose="020B0400000000000000" pitchFamily="34" charset="-122"/>
                <a:ea typeface="思源黑体 CN Normal" panose="020B0400000000000000" pitchFamily="34" charset="-122"/>
              </a:rPr>
              <a:t>ODE</a:t>
            </a:r>
            <a:r>
              <a:rPr lang="zh-CN" altLang="en-US" sz="2000" dirty="0">
                <a:solidFill>
                  <a:srgbClr val="000000"/>
                </a:solidFill>
                <a:latin typeface="思源黑体 CN Normal" panose="020B0400000000000000" pitchFamily="34" charset="-122"/>
                <a:ea typeface="思源黑体 CN Normal" panose="020B0400000000000000" pitchFamily="34" charset="-122"/>
              </a:rPr>
              <a:t>表达形式：</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268432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23110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引导机制</a:t>
              </a:r>
            </a:p>
          </p:txBody>
        </p:sp>
      </p:grpSp>
      <p:pic>
        <p:nvPicPr>
          <p:cNvPr id="25" name="图片 24">
            <a:extLst>
              <a:ext uri="{FF2B5EF4-FFF2-40B4-BE49-F238E27FC236}">
                <a16:creationId xmlns:a16="http://schemas.microsoft.com/office/drawing/2014/main" id="{B44A6052-4AB6-4662-8EC9-BFA8F9DDF703}"/>
              </a:ext>
            </a:extLst>
          </p:cNvPr>
          <p:cNvPicPr>
            <a:picLocks noChangeAspect="1"/>
          </p:cNvPicPr>
          <p:nvPr/>
        </p:nvPicPr>
        <p:blipFill>
          <a:blip r:embed="rId3"/>
          <a:stretch>
            <a:fillRect/>
          </a:stretch>
        </p:blipFill>
        <p:spPr>
          <a:xfrm>
            <a:off x="495493" y="1723526"/>
            <a:ext cx="4248150" cy="1333500"/>
          </a:xfrm>
          <a:prstGeom prst="rect">
            <a:avLst/>
          </a:prstGeom>
        </p:spPr>
      </p:pic>
      <p:sp>
        <p:nvSpPr>
          <p:cNvPr id="33" name="文本框 32">
            <a:extLst>
              <a:ext uri="{FF2B5EF4-FFF2-40B4-BE49-F238E27FC236}">
                <a16:creationId xmlns:a16="http://schemas.microsoft.com/office/drawing/2014/main" id="{228D934F-BBBD-4F76-8E44-BD76973A7084}"/>
              </a:ext>
            </a:extLst>
          </p:cNvPr>
          <p:cNvSpPr txBox="1"/>
          <p:nvPr/>
        </p:nvSpPr>
        <p:spPr>
          <a:xfrm>
            <a:off x="76969" y="3128277"/>
            <a:ext cx="3871576" cy="52322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800" b="1" dirty="0">
                <a:solidFill>
                  <a:srgbClr val="000000"/>
                </a:solidFill>
                <a:latin typeface="思源黑体 CN Normal" panose="020B0400000000000000" pitchFamily="34" charset="-122"/>
                <a:ea typeface="思源黑体 CN Normal" panose="020B0400000000000000" pitchFamily="34" charset="-122"/>
              </a:rPr>
              <a:t>Classifier guidance</a:t>
            </a:r>
          </a:p>
        </p:txBody>
      </p:sp>
      <p:pic>
        <p:nvPicPr>
          <p:cNvPr id="40" name="图形 39">
            <a:extLst>
              <a:ext uri="{FF2B5EF4-FFF2-40B4-BE49-F238E27FC236}">
                <a16:creationId xmlns:a16="http://schemas.microsoft.com/office/drawing/2014/main" id="{5172B62D-22E1-4916-AFA5-8E4B664CF1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279" y="3880484"/>
            <a:ext cx="9828987" cy="523216"/>
          </a:xfrm>
          <a:prstGeom prst="rect">
            <a:avLst/>
          </a:prstGeom>
        </p:spPr>
      </p:pic>
    </p:spTree>
    <p:extLst>
      <p:ext uri="{BB962C8B-B14F-4D97-AF65-F5344CB8AC3E}">
        <p14:creationId xmlns:p14="http://schemas.microsoft.com/office/powerpoint/2010/main" val="1635378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23110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引导机制</a:t>
              </a:r>
            </a:p>
          </p:txBody>
        </p:sp>
      </p:grpSp>
      <p:sp>
        <p:nvSpPr>
          <p:cNvPr id="33" name="文本框 32">
            <a:extLst>
              <a:ext uri="{FF2B5EF4-FFF2-40B4-BE49-F238E27FC236}">
                <a16:creationId xmlns:a16="http://schemas.microsoft.com/office/drawing/2014/main" id="{228D934F-BBBD-4F76-8E44-BD76973A7084}"/>
              </a:ext>
            </a:extLst>
          </p:cNvPr>
          <p:cNvSpPr txBox="1"/>
          <p:nvPr/>
        </p:nvSpPr>
        <p:spPr>
          <a:xfrm>
            <a:off x="0" y="4260284"/>
            <a:ext cx="6096000" cy="52322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800" b="1" dirty="0">
                <a:solidFill>
                  <a:srgbClr val="000000"/>
                </a:solidFill>
                <a:latin typeface="思源黑体 CN Normal" panose="020B0400000000000000" pitchFamily="34" charset="-122"/>
                <a:ea typeface="思源黑体 CN Normal" panose="020B0400000000000000" pitchFamily="34" charset="-122"/>
              </a:rPr>
              <a:t>Classifier-free guidance</a:t>
            </a:r>
          </a:p>
        </p:txBody>
      </p:sp>
      <p:pic>
        <p:nvPicPr>
          <p:cNvPr id="35" name="图片 34">
            <a:extLst>
              <a:ext uri="{FF2B5EF4-FFF2-40B4-BE49-F238E27FC236}">
                <a16:creationId xmlns:a16="http://schemas.microsoft.com/office/drawing/2014/main" id="{6B829E25-7182-4A54-B5A2-2CAFEA9C1354}"/>
              </a:ext>
            </a:extLst>
          </p:cNvPr>
          <p:cNvPicPr>
            <a:picLocks noChangeAspect="1"/>
          </p:cNvPicPr>
          <p:nvPr/>
        </p:nvPicPr>
        <p:blipFill>
          <a:blip r:embed="rId3"/>
          <a:stretch>
            <a:fillRect/>
          </a:stretch>
        </p:blipFill>
        <p:spPr>
          <a:xfrm>
            <a:off x="401706" y="1652003"/>
            <a:ext cx="8553450" cy="819150"/>
          </a:xfrm>
          <a:prstGeom prst="rect">
            <a:avLst/>
          </a:prstGeom>
        </p:spPr>
      </p:pic>
      <p:pic>
        <p:nvPicPr>
          <p:cNvPr id="5" name="图片 4">
            <a:extLst>
              <a:ext uri="{FF2B5EF4-FFF2-40B4-BE49-F238E27FC236}">
                <a16:creationId xmlns:a16="http://schemas.microsoft.com/office/drawing/2014/main" id="{0738D53B-D094-4F25-B212-B97BC6EFF980}"/>
              </a:ext>
            </a:extLst>
          </p:cNvPr>
          <p:cNvPicPr>
            <a:picLocks noChangeAspect="1"/>
          </p:cNvPicPr>
          <p:nvPr/>
        </p:nvPicPr>
        <p:blipFill>
          <a:blip r:embed="rId4"/>
          <a:stretch>
            <a:fillRect/>
          </a:stretch>
        </p:blipFill>
        <p:spPr>
          <a:xfrm>
            <a:off x="401706" y="2471153"/>
            <a:ext cx="10506075" cy="1628775"/>
          </a:xfrm>
          <a:prstGeom prst="rect">
            <a:avLst/>
          </a:prstGeom>
        </p:spPr>
      </p:pic>
      <p:pic>
        <p:nvPicPr>
          <p:cNvPr id="9" name="图片 8">
            <a:extLst>
              <a:ext uri="{FF2B5EF4-FFF2-40B4-BE49-F238E27FC236}">
                <a16:creationId xmlns:a16="http://schemas.microsoft.com/office/drawing/2014/main" id="{06C39E0B-D4D4-4B72-A37F-2110594383D4}"/>
              </a:ext>
            </a:extLst>
          </p:cNvPr>
          <p:cNvPicPr>
            <a:picLocks noChangeAspect="1"/>
          </p:cNvPicPr>
          <p:nvPr/>
        </p:nvPicPr>
        <p:blipFill>
          <a:blip r:embed="rId5"/>
          <a:stretch>
            <a:fillRect/>
          </a:stretch>
        </p:blipFill>
        <p:spPr>
          <a:xfrm>
            <a:off x="257175" y="4853421"/>
            <a:ext cx="11677650" cy="1628775"/>
          </a:xfrm>
          <a:prstGeom prst="rect">
            <a:avLst/>
          </a:prstGeom>
        </p:spPr>
      </p:pic>
    </p:spTree>
    <p:extLst>
      <p:ext uri="{BB962C8B-B14F-4D97-AF65-F5344CB8AC3E}">
        <p14:creationId xmlns:p14="http://schemas.microsoft.com/office/powerpoint/2010/main" val="2808934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23110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引导机制</a:t>
              </a:r>
            </a:p>
          </p:txBody>
        </p:sp>
      </p:grpSp>
      <p:sp>
        <p:nvSpPr>
          <p:cNvPr id="19" name="文本框 18">
            <a:extLst>
              <a:ext uri="{FF2B5EF4-FFF2-40B4-BE49-F238E27FC236}">
                <a16:creationId xmlns:a16="http://schemas.microsoft.com/office/drawing/2014/main" id="{884BF37D-6973-4432-8E93-2CE152F9E1D5}"/>
              </a:ext>
            </a:extLst>
          </p:cNvPr>
          <p:cNvSpPr txBox="1"/>
          <p:nvPr/>
        </p:nvSpPr>
        <p:spPr>
          <a:xfrm>
            <a:off x="289560" y="1723526"/>
            <a:ext cx="6096000" cy="52322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800" b="1" dirty="0">
                <a:solidFill>
                  <a:srgbClr val="000000"/>
                </a:solidFill>
                <a:latin typeface="思源黑体 CN Normal" panose="020B0400000000000000" pitchFamily="34" charset="-122"/>
                <a:ea typeface="思源黑体 CN Normal" panose="020B0400000000000000" pitchFamily="34" charset="-122"/>
              </a:rPr>
              <a:t>Diffusion Posterior Sampling</a:t>
            </a:r>
          </a:p>
        </p:txBody>
      </p:sp>
    </p:spTree>
    <p:extLst>
      <p:ext uri="{BB962C8B-B14F-4D97-AF65-F5344CB8AC3E}">
        <p14:creationId xmlns:p14="http://schemas.microsoft.com/office/powerpoint/2010/main" val="2407072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23110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模型架构</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pic>
        <p:nvPicPr>
          <p:cNvPr id="5" name="图片 4">
            <a:extLst>
              <a:ext uri="{FF2B5EF4-FFF2-40B4-BE49-F238E27FC236}">
                <a16:creationId xmlns:a16="http://schemas.microsoft.com/office/drawing/2014/main" id="{94139395-F94A-4683-825F-28F9FE8D9508}"/>
              </a:ext>
            </a:extLst>
          </p:cNvPr>
          <p:cNvPicPr>
            <a:picLocks noChangeAspect="1"/>
          </p:cNvPicPr>
          <p:nvPr/>
        </p:nvPicPr>
        <p:blipFill>
          <a:blip r:embed="rId3"/>
          <a:stretch>
            <a:fillRect/>
          </a:stretch>
        </p:blipFill>
        <p:spPr>
          <a:xfrm>
            <a:off x="0" y="549275"/>
            <a:ext cx="12227876" cy="6186267"/>
          </a:xfrm>
          <a:prstGeom prst="rect">
            <a:avLst/>
          </a:prstGeom>
        </p:spPr>
      </p:pic>
    </p:spTree>
    <p:extLst>
      <p:ext uri="{BB962C8B-B14F-4D97-AF65-F5344CB8AC3E}">
        <p14:creationId xmlns:p14="http://schemas.microsoft.com/office/powerpoint/2010/main" val="144171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123979"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Nuplan</a:t>
              </a:r>
              <a:r>
                <a:rPr kumimoji="0" lang="en-US" altLang="zh-CN"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 </a:t>
              </a: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数据集</a:t>
              </a:r>
            </a:p>
          </p:txBody>
        </p:sp>
      </p:grpSp>
      <p:pic>
        <p:nvPicPr>
          <p:cNvPr id="1026" name="Picture 2" descr="在这里插入图片描述">
            <a:extLst>
              <a:ext uri="{FF2B5EF4-FFF2-40B4-BE49-F238E27FC236}">
                <a16:creationId xmlns:a16="http://schemas.microsoft.com/office/drawing/2014/main" id="{743A43AE-26D0-4FA9-8693-3C50DCB4F0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942"/>
          <a:stretch/>
        </p:blipFill>
        <p:spPr bwMode="auto">
          <a:xfrm>
            <a:off x="1867681" y="3536218"/>
            <a:ext cx="6790619" cy="3327654"/>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9DA9F91E-4D29-47D2-BBCD-6AB72BA91454}"/>
              </a:ext>
            </a:extLst>
          </p:cNvPr>
          <p:cNvSpPr txBox="1"/>
          <p:nvPr/>
        </p:nvSpPr>
        <p:spPr>
          <a:xfrm>
            <a:off x="198783" y="1657955"/>
            <a:ext cx="9757278" cy="193899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提供了</a:t>
            </a:r>
            <a:r>
              <a:rPr lang="en-US" altLang="zh-CN" sz="2000" dirty="0">
                <a:solidFill>
                  <a:srgbClr val="000000"/>
                </a:solidFill>
                <a:latin typeface="思源黑体 CN Normal" panose="020B0400000000000000" pitchFamily="34" charset="-122"/>
                <a:ea typeface="思源黑体 CN Normal" panose="020B0400000000000000" pitchFamily="34" charset="-122"/>
              </a:rPr>
              <a:t>1200</a:t>
            </a:r>
            <a:r>
              <a:rPr lang="zh-CN" altLang="en-US" sz="2000" dirty="0">
                <a:solidFill>
                  <a:srgbClr val="000000"/>
                </a:solidFill>
                <a:latin typeface="思源黑体 CN Normal" panose="020B0400000000000000" pitchFamily="34" charset="-122"/>
                <a:ea typeface="思源黑体 CN Normal" panose="020B0400000000000000" pitchFamily="34" charset="-122"/>
              </a:rPr>
              <a:t>小时的人类驾驶数据，并发布了</a:t>
            </a:r>
            <a:r>
              <a:rPr lang="en-US" altLang="zh-CN" sz="2000" dirty="0">
                <a:solidFill>
                  <a:srgbClr val="000000"/>
                </a:solidFill>
                <a:latin typeface="思源黑体 CN Normal" panose="020B0400000000000000" pitchFamily="34" charset="-122"/>
                <a:ea typeface="思源黑体 CN Normal" panose="020B0400000000000000" pitchFamily="34" charset="-122"/>
              </a:rPr>
              <a:t>128 </a:t>
            </a:r>
            <a:r>
              <a:rPr lang="zh-CN" altLang="en-US" sz="2000" dirty="0">
                <a:solidFill>
                  <a:srgbClr val="000000"/>
                </a:solidFill>
                <a:latin typeface="思源黑体 CN Normal" panose="020B0400000000000000" pitchFamily="34" charset="-122"/>
                <a:ea typeface="思源黑体 CN Normal" panose="020B0400000000000000" pitchFamily="34" charset="-122"/>
              </a:rPr>
              <a:t>小时原始传感器数据，包含</a:t>
            </a:r>
            <a:r>
              <a:rPr lang="en-US" altLang="zh-CN" sz="2000" dirty="0">
                <a:solidFill>
                  <a:srgbClr val="000000"/>
                </a:solidFill>
                <a:latin typeface="思源黑体 CN Normal" panose="020B0400000000000000" pitchFamily="34" charset="-122"/>
                <a:ea typeface="思源黑体 CN Normal" panose="020B0400000000000000" pitchFamily="34" charset="-122"/>
              </a:rPr>
              <a:t>8</a:t>
            </a:r>
            <a:r>
              <a:rPr lang="zh-CN" altLang="en-US" sz="2000" dirty="0">
                <a:solidFill>
                  <a:srgbClr val="000000"/>
                </a:solidFill>
                <a:latin typeface="思源黑体 CN Normal" panose="020B0400000000000000" pitchFamily="34" charset="-122"/>
                <a:ea typeface="思源黑体 CN Normal" panose="020B0400000000000000" pitchFamily="34" charset="-122"/>
              </a:rPr>
              <a:t>个相机，</a:t>
            </a:r>
            <a:r>
              <a:rPr lang="en-US" altLang="zh-CN" sz="2000" dirty="0">
                <a:solidFill>
                  <a:srgbClr val="000000"/>
                </a:solidFill>
                <a:latin typeface="思源黑体 CN Normal" panose="020B0400000000000000" pitchFamily="34" charset="-122"/>
                <a:ea typeface="思源黑体 CN Normal" panose="020B0400000000000000" pitchFamily="34" charset="-122"/>
              </a:rPr>
              <a:t>5</a:t>
            </a:r>
            <a:r>
              <a:rPr lang="zh-CN" altLang="en-US" sz="2000" dirty="0">
                <a:solidFill>
                  <a:srgbClr val="000000"/>
                </a:solidFill>
                <a:latin typeface="思源黑体 CN Normal" panose="020B0400000000000000" pitchFamily="34" charset="-122"/>
                <a:ea typeface="思源黑体 CN Normal" panose="020B0400000000000000" pitchFamily="34" charset="-122"/>
              </a:rPr>
              <a:t>个激光，</a:t>
            </a:r>
            <a:r>
              <a:rPr lang="en-US" altLang="zh-CN" sz="2000" dirty="0">
                <a:solidFill>
                  <a:srgbClr val="000000"/>
                </a:solidFill>
                <a:latin typeface="思源黑体 CN Normal" panose="020B0400000000000000" pitchFamily="34" charset="-122"/>
                <a:ea typeface="思源黑体 CN Normal" panose="020B0400000000000000" pitchFamily="34" charset="-122"/>
              </a:rPr>
              <a:t>1</a:t>
            </a:r>
            <a:r>
              <a:rPr lang="zh-CN" altLang="en-US" sz="2000" dirty="0">
                <a:solidFill>
                  <a:srgbClr val="000000"/>
                </a:solidFill>
                <a:latin typeface="思源黑体 CN Normal" panose="020B0400000000000000" pitchFamily="34" charset="-122"/>
                <a:ea typeface="思源黑体 CN Normal" panose="020B0400000000000000" pitchFamily="34" charset="-122"/>
              </a:rPr>
              <a:t>个</a:t>
            </a:r>
            <a:r>
              <a:rPr lang="en-US" altLang="zh-CN" sz="2000" dirty="0">
                <a:solidFill>
                  <a:srgbClr val="000000"/>
                </a:solidFill>
                <a:latin typeface="思源黑体 CN Normal" panose="020B0400000000000000" pitchFamily="34" charset="-122"/>
                <a:ea typeface="思源黑体 CN Normal" panose="020B0400000000000000" pitchFamily="34" charset="-122"/>
              </a:rPr>
              <a:t>IMU</a:t>
            </a:r>
            <a:r>
              <a:rPr lang="zh-CN" altLang="en-US" sz="2000" dirty="0">
                <a:solidFill>
                  <a:srgbClr val="000000"/>
                </a:solidFill>
                <a:latin typeface="思源黑体 CN Normal" panose="020B0400000000000000" pitchFamily="34" charset="-122"/>
                <a:ea typeface="思源黑体 CN Normal" panose="020B0400000000000000" pitchFamily="34" charset="-122"/>
              </a:rPr>
              <a:t>。</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传感器数据包括激光雷达点云和摄像头图像。</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发布了栅格化和矢量化两种地图形式：栅格化地图便于简单高效地查询，矢量化地图则提供更精确的几何信息和元数据。</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语义地图层包括车道、停车场、人行横道和停止线等</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315780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123979"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Nuplan</a:t>
              </a:r>
              <a:r>
                <a:rPr kumimoji="0" lang="en-US" altLang="zh-CN"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 </a:t>
              </a: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数据集</a:t>
              </a:r>
            </a:p>
          </p:txBody>
        </p:sp>
      </p:grpSp>
      <p:sp>
        <p:nvSpPr>
          <p:cNvPr id="13" name="文本框 12">
            <a:extLst>
              <a:ext uri="{FF2B5EF4-FFF2-40B4-BE49-F238E27FC236}">
                <a16:creationId xmlns:a16="http://schemas.microsoft.com/office/drawing/2014/main" id="{9DA9F91E-4D29-47D2-BBCD-6AB72BA91454}"/>
              </a:ext>
            </a:extLst>
          </p:cNvPr>
          <p:cNvSpPr txBox="1"/>
          <p:nvPr/>
        </p:nvSpPr>
        <p:spPr>
          <a:xfrm>
            <a:off x="198783" y="1657955"/>
            <a:ext cx="9757278"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感知系统的质量，排除了暴雨和夜间数据。</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32811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538883"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任务重定义</a:t>
              </a:r>
            </a:p>
          </p:txBody>
        </p:sp>
      </p:grpSp>
      <p:sp>
        <p:nvSpPr>
          <p:cNvPr id="11" name="文本框 10">
            <a:extLst>
              <a:ext uri="{FF2B5EF4-FFF2-40B4-BE49-F238E27FC236}">
                <a16:creationId xmlns:a16="http://schemas.microsoft.com/office/drawing/2014/main" id="{3768FF1E-87F5-4F3A-AEBB-543510D46F3A}"/>
              </a:ext>
            </a:extLst>
          </p:cNvPr>
          <p:cNvSpPr txBox="1"/>
          <p:nvPr/>
        </p:nvSpPr>
        <p:spPr>
          <a:xfrm>
            <a:off x="401705" y="1819768"/>
            <a:ext cx="9951035" cy="317009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将规划任务重新定义为未来轨迹生成任务，该任务联合生成自车的规划轨迹与对周边车辆的预测。</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自动驾驶需要考虑自车与周边车辆之间的密切交互，这使得规划任务与运动预测任务之间形成协同关系。</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研究表明，对周边车辆未来轨迹进行监督有助于增强闭环规划模型处理复杂交互场景的能力</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将运动预测和闭环规划任务联合建模为</a:t>
            </a:r>
            <a:r>
              <a:rPr lang="zh-CN" altLang="en-US" sz="2000" b="1" dirty="0">
                <a:solidFill>
                  <a:srgbClr val="000000"/>
                </a:solidFill>
                <a:latin typeface="思源黑体 CN Normal" panose="020B0400000000000000" pitchFamily="34" charset="-122"/>
                <a:ea typeface="思源黑体 CN Normal" panose="020B0400000000000000" pitchFamily="34" charset="-122"/>
              </a:rPr>
              <a:t>未来轨迹生成任务</a:t>
            </a:r>
            <a:endParaRPr lang="en-US" altLang="zh-CN" sz="2000" b="1" dirty="0">
              <a:solidFill>
                <a:srgbClr val="00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22684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23110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数据处理</a:t>
              </a:r>
            </a:p>
          </p:txBody>
        </p:sp>
      </p:grpSp>
      <p:pic>
        <p:nvPicPr>
          <p:cNvPr id="7" name="图片 6">
            <a:extLst>
              <a:ext uri="{FF2B5EF4-FFF2-40B4-BE49-F238E27FC236}">
                <a16:creationId xmlns:a16="http://schemas.microsoft.com/office/drawing/2014/main" id="{DF0AF959-3D64-4F2F-93A2-A5A4A083C630}"/>
              </a:ext>
            </a:extLst>
          </p:cNvPr>
          <p:cNvPicPr>
            <a:picLocks noChangeAspect="1"/>
          </p:cNvPicPr>
          <p:nvPr/>
        </p:nvPicPr>
        <p:blipFill>
          <a:blip r:embed="rId3"/>
          <a:stretch>
            <a:fillRect/>
          </a:stretch>
        </p:blipFill>
        <p:spPr>
          <a:xfrm>
            <a:off x="589280" y="4948842"/>
            <a:ext cx="11163300" cy="1066800"/>
          </a:xfrm>
          <a:prstGeom prst="rect">
            <a:avLst/>
          </a:prstGeom>
        </p:spPr>
      </p:pic>
      <p:pic>
        <p:nvPicPr>
          <p:cNvPr id="10" name="图形 9">
            <a:extLst>
              <a:ext uri="{FF2B5EF4-FFF2-40B4-BE49-F238E27FC236}">
                <a16:creationId xmlns:a16="http://schemas.microsoft.com/office/drawing/2014/main" id="{2696F5D0-B70F-48BF-96DE-96FA266946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1951" y="1891103"/>
            <a:ext cx="10560231" cy="3057739"/>
          </a:xfrm>
          <a:prstGeom prst="rect">
            <a:avLst/>
          </a:prstGeom>
        </p:spPr>
      </p:pic>
      <p:pic>
        <p:nvPicPr>
          <p:cNvPr id="12" name="图片 11">
            <a:extLst>
              <a:ext uri="{FF2B5EF4-FFF2-40B4-BE49-F238E27FC236}">
                <a16:creationId xmlns:a16="http://schemas.microsoft.com/office/drawing/2014/main" id="{1B388C20-B659-465A-AF92-42CDDA6C60D0}"/>
              </a:ext>
            </a:extLst>
          </p:cNvPr>
          <p:cNvPicPr>
            <a:picLocks noChangeAspect="1"/>
          </p:cNvPicPr>
          <p:nvPr/>
        </p:nvPicPr>
        <p:blipFill>
          <a:blip r:embed="rId6"/>
          <a:stretch>
            <a:fillRect/>
          </a:stretch>
        </p:blipFill>
        <p:spPr>
          <a:xfrm>
            <a:off x="589280" y="5803494"/>
            <a:ext cx="4486275" cy="828675"/>
          </a:xfrm>
          <a:prstGeom prst="rect">
            <a:avLst/>
          </a:prstGeom>
        </p:spPr>
      </p:pic>
    </p:spTree>
    <p:extLst>
      <p:ext uri="{BB962C8B-B14F-4D97-AF65-F5344CB8AC3E}">
        <p14:creationId xmlns:p14="http://schemas.microsoft.com/office/powerpoint/2010/main" val="686782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303242"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Loss</a:t>
              </a: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函数</a:t>
              </a:r>
            </a:p>
          </p:txBody>
        </p:sp>
      </p:grpSp>
      <p:pic>
        <p:nvPicPr>
          <p:cNvPr id="13" name="图片 12">
            <a:extLst>
              <a:ext uri="{FF2B5EF4-FFF2-40B4-BE49-F238E27FC236}">
                <a16:creationId xmlns:a16="http://schemas.microsoft.com/office/drawing/2014/main" id="{BF4B14AE-C1DA-4FA7-87A5-2BAC51D8D7D3}"/>
              </a:ext>
            </a:extLst>
          </p:cNvPr>
          <p:cNvPicPr>
            <a:picLocks noChangeAspect="1"/>
          </p:cNvPicPr>
          <p:nvPr/>
        </p:nvPicPr>
        <p:blipFill>
          <a:blip r:embed="rId3"/>
          <a:stretch>
            <a:fillRect/>
          </a:stretch>
        </p:blipFill>
        <p:spPr>
          <a:xfrm>
            <a:off x="401705" y="5456837"/>
            <a:ext cx="8501500" cy="1228732"/>
          </a:xfrm>
          <a:prstGeom prst="rect">
            <a:avLst/>
          </a:prstGeom>
        </p:spPr>
      </p:pic>
      <p:pic>
        <p:nvPicPr>
          <p:cNvPr id="15" name="图片 14">
            <a:extLst>
              <a:ext uri="{FF2B5EF4-FFF2-40B4-BE49-F238E27FC236}">
                <a16:creationId xmlns:a16="http://schemas.microsoft.com/office/drawing/2014/main" id="{747760BE-8D35-4A10-A100-29C2DD81FC63}"/>
              </a:ext>
            </a:extLst>
          </p:cNvPr>
          <p:cNvPicPr>
            <a:picLocks noChangeAspect="1"/>
          </p:cNvPicPr>
          <p:nvPr/>
        </p:nvPicPr>
        <p:blipFill>
          <a:blip r:embed="rId4"/>
          <a:stretch>
            <a:fillRect/>
          </a:stretch>
        </p:blipFill>
        <p:spPr>
          <a:xfrm>
            <a:off x="401705" y="1652003"/>
            <a:ext cx="9225709" cy="3717485"/>
          </a:xfrm>
          <a:prstGeom prst="rect">
            <a:avLst/>
          </a:prstGeom>
        </p:spPr>
      </p:pic>
    </p:spTree>
    <p:extLst>
      <p:ext uri="{BB962C8B-B14F-4D97-AF65-F5344CB8AC3E}">
        <p14:creationId xmlns:p14="http://schemas.microsoft.com/office/powerpoint/2010/main" val="163153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圆角 98"/>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p:cNvGrpSpPr/>
          <p:nvPr/>
        </p:nvGrpSpPr>
        <p:grpSpPr>
          <a:xfrm>
            <a:off x="5732355" y="2215828"/>
            <a:ext cx="6257290" cy="1445260"/>
            <a:chOff x="6065737" y="2069774"/>
            <a:chExt cx="6257290" cy="1445260"/>
          </a:xfrm>
        </p:grpSpPr>
        <p:sp>
          <p:nvSpPr>
            <p:cNvPr id="124" name="矩形 123"/>
            <p:cNvSpPr/>
            <p:nvPr/>
          </p:nvSpPr>
          <p:spPr>
            <a:xfrm>
              <a:off x="6065737" y="2069774"/>
              <a:ext cx="6257290" cy="1445260"/>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rPr>
                <a:t>任务分类</a:t>
              </a:r>
              <a:r>
                <a:rPr kumimoji="0" lang="en-US" altLang="zh-CN" sz="44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rPr>
                <a:t>、</a:t>
              </a:r>
              <a:r>
                <a:rPr kumimoji="0" lang="zh-CN" altLang="en-US" sz="44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rPr>
                <a:t>数据集分析与复现难度评估</a:t>
              </a:r>
            </a:p>
          </p:txBody>
        </p:sp>
        <p:cxnSp>
          <p:nvCxnSpPr>
            <p:cNvPr id="132" name="直接连接符 131"/>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430441" y="742299"/>
            <a:ext cx="2364728" cy="5400140"/>
            <a:chOff x="430441" y="742299"/>
            <a:chExt cx="2364728" cy="5400140"/>
          </a:xfrm>
        </p:grpSpPr>
        <p:grpSp>
          <p:nvGrpSpPr>
            <p:cNvPr id="125" name="组合 124"/>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p:cNvGrpSpPr/>
              <p:nvPr/>
            </p:nvGrpSpPr>
            <p:grpSpPr>
              <a:xfrm>
                <a:off x="10006941" y="5020448"/>
                <a:ext cx="1531151" cy="1598081"/>
                <a:chOff x="10006941" y="5020448"/>
                <a:chExt cx="1531151" cy="1598081"/>
              </a:xfrm>
              <a:grpFill/>
            </p:grpSpPr>
            <p:sp>
              <p:nvSpPr>
                <p:cNvPr id="128" name="任意多边形: 形状 127"/>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第一部分</a:t>
              </a:r>
            </a:p>
          </p:txBody>
        </p:sp>
        <p:cxnSp>
          <p:nvCxnSpPr>
            <p:cNvPr id="3" name="直接连接符 2"/>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pic>
        <p:nvPicPr>
          <p:cNvPr id="142" name="图片 141"/>
          <p:cNvPicPr>
            <a:picLocks noChangeAspect="1"/>
          </p:cNvPicPr>
          <p:nvPr/>
        </p:nvPicPr>
        <p:blipFill>
          <a:blip r:embed="rId2">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p:cNvGrpSpPr/>
          <p:nvPr/>
        </p:nvGrpSpPr>
        <p:grpSpPr>
          <a:xfrm rot="4616209">
            <a:off x="7547407" y="2233133"/>
            <a:ext cx="7528182" cy="7528180"/>
            <a:chOff x="984860" y="319772"/>
            <a:chExt cx="3597810" cy="3597810"/>
          </a:xfrm>
        </p:grpSpPr>
        <p:sp>
          <p:nvSpPr>
            <p:cNvPr id="151" name="弧形 150"/>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p:cNvGrpSpPr/>
          <p:nvPr/>
        </p:nvGrpSpPr>
        <p:grpSpPr>
          <a:xfrm>
            <a:off x="10346267" y="4032426"/>
            <a:ext cx="1643147" cy="2841297"/>
            <a:chOff x="5515450" y="2352198"/>
            <a:chExt cx="1395221" cy="2412587"/>
          </a:xfrm>
          <a:solidFill>
            <a:schemeClr val="bg1"/>
          </a:solidFill>
        </p:grpSpPr>
        <p:grpSp>
          <p:nvGrpSpPr>
            <p:cNvPr id="9" name="图形 4"/>
            <p:cNvGrpSpPr/>
            <p:nvPr/>
          </p:nvGrpSpPr>
          <p:grpSpPr>
            <a:xfrm>
              <a:off x="5515450" y="2352198"/>
              <a:ext cx="1395221" cy="2412587"/>
              <a:chOff x="5515450" y="2352198"/>
              <a:chExt cx="1395221" cy="2412587"/>
            </a:xfrm>
            <a:grpFill/>
          </p:grpSpPr>
          <p:grpSp>
            <p:nvGrpSpPr>
              <p:cNvPr id="10" name="图形 4"/>
              <p:cNvGrpSpPr/>
              <p:nvPr/>
            </p:nvGrpSpPr>
            <p:grpSpPr>
              <a:xfrm>
                <a:off x="5515450" y="2352198"/>
                <a:ext cx="1395221" cy="1637347"/>
                <a:chOff x="5515450" y="2352198"/>
                <a:chExt cx="1395221" cy="1637347"/>
              </a:xfrm>
              <a:grpFill/>
            </p:grpSpPr>
            <p:sp>
              <p:nvSpPr>
                <p:cNvPr id="11" name="任意多边形: 形状 10"/>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p:cNvGrpSpPr/>
              <p:nvPr/>
            </p:nvGrpSpPr>
            <p:grpSpPr>
              <a:xfrm>
                <a:off x="6167991" y="3989450"/>
                <a:ext cx="453120" cy="775334"/>
                <a:chOff x="6167991" y="3989450"/>
                <a:chExt cx="453120" cy="775334"/>
              </a:xfrm>
              <a:grpFill/>
            </p:grpSpPr>
            <p:sp>
              <p:nvSpPr>
                <p:cNvPr id="73" name="任意多边形: 形状 72"/>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p:cNvGrpSpPr/>
            <p:nvPr/>
          </p:nvGrpSpPr>
          <p:grpSpPr>
            <a:xfrm>
              <a:off x="5669247" y="3428959"/>
              <a:ext cx="373398" cy="1248796"/>
              <a:chOff x="5669247" y="3428959"/>
              <a:chExt cx="373398" cy="1248796"/>
            </a:xfrm>
            <a:grpFill/>
          </p:grpSpPr>
          <p:sp>
            <p:nvSpPr>
              <p:cNvPr id="79" name="任意多边形: 形状 78"/>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123110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数据处理</a:t>
              </a:r>
            </a:p>
          </p:txBody>
        </p:sp>
      </p:grpSp>
      <p:pic>
        <p:nvPicPr>
          <p:cNvPr id="7" name="图片 6">
            <a:extLst>
              <a:ext uri="{FF2B5EF4-FFF2-40B4-BE49-F238E27FC236}">
                <a16:creationId xmlns:a16="http://schemas.microsoft.com/office/drawing/2014/main" id="{DF0AF959-3D64-4F2F-93A2-A5A4A083C630}"/>
              </a:ext>
            </a:extLst>
          </p:cNvPr>
          <p:cNvPicPr>
            <a:picLocks noChangeAspect="1"/>
          </p:cNvPicPr>
          <p:nvPr/>
        </p:nvPicPr>
        <p:blipFill>
          <a:blip r:embed="rId3"/>
          <a:stretch>
            <a:fillRect/>
          </a:stretch>
        </p:blipFill>
        <p:spPr>
          <a:xfrm>
            <a:off x="401706" y="1723526"/>
            <a:ext cx="11163300" cy="1066800"/>
          </a:xfrm>
          <a:prstGeom prst="rect">
            <a:avLst/>
          </a:prstGeom>
        </p:spPr>
      </p:pic>
      <p:pic>
        <p:nvPicPr>
          <p:cNvPr id="12" name="图片 11">
            <a:extLst>
              <a:ext uri="{FF2B5EF4-FFF2-40B4-BE49-F238E27FC236}">
                <a16:creationId xmlns:a16="http://schemas.microsoft.com/office/drawing/2014/main" id="{1B388C20-B659-465A-AF92-42CDDA6C60D0}"/>
              </a:ext>
            </a:extLst>
          </p:cNvPr>
          <p:cNvPicPr>
            <a:picLocks noChangeAspect="1"/>
          </p:cNvPicPr>
          <p:nvPr/>
        </p:nvPicPr>
        <p:blipFill>
          <a:blip r:embed="rId4"/>
          <a:stretch>
            <a:fillRect/>
          </a:stretch>
        </p:blipFill>
        <p:spPr>
          <a:xfrm>
            <a:off x="447755" y="2790326"/>
            <a:ext cx="4486275" cy="828675"/>
          </a:xfrm>
          <a:prstGeom prst="rect">
            <a:avLst/>
          </a:prstGeom>
        </p:spPr>
      </p:pic>
      <p:pic>
        <p:nvPicPr>
          <p:cNvPr id="4" name="图形 3">
            <a:extLst>
              <a:ext uri="{FF2B5EF4-FFF2-40B4-BE49-F238E27FC236}">
                <a16:creationId xmlns:a16="http://schemas.microsoft.com/office/drawing/2014/main" id="{89865662-BD80-4783-AF74-C23FDE738C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9280" y="5065550"/>
            <a:ext cx="6048000" cy="504000"/>
          </a:xfrm>
          <a:prstGeom prst="rect">
            <a:avLst/>
          </a:prstGeom>
        </p:spPr>
      </p:pic>
      <p:pic>
        <p:nvPicPr>
          <p:cNvPr id="9" name="图形 8">
            <a:extLst>
              <a:ext uri="{FF2B5EF4-FFF2-40B4-BE49-F238E27FC236}">
                <a16:creationId xmlns:a16="http://schemas.microsoft.com/office/drawing/2014/main" id="{CD280A24-8E58-4B26-8258-BFCE06F9E0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280" y="5717393"/>
            <a:ext cx="5320003" cy="504000"/>
          </a:xfrm>
          <a:prstGeom prst="rect">
            <a:avLst/>
          </a:prstGeom>
        </p:spPr>
      </p:pic>
      <p:pic>
        <p:nvPicPr>
          <p:cNvPr id="13" name="图片 12">
            <a:extLst>
              <a:ext uri="{FF2B5EF4-FFF2-40B4-BE49-F238E27FC236}">
                <a16:creationId xmlns:a16="http://schemas.microsoft.com/office/drawing/2014/main" id="{BF4B14AE-C1DA-4FA7-87A5-2BAC51D8D7D3}"/>
              </a:ext>
            </a:extLst>
          </p:cNvPr>
          <p:cNvPicPr>
            <a:picLocks noChangeAspect="1"/>
          </p:cNvPicPr>
          <p:nvPr/>
        </p:nvPicPr>
        <p:blipFill>
          <a:blip r:embed="rId9"/>
          <a:stretch>
            <a:fillRect/>
          </a:stretch>
        </p:blipFill>
        <p:spPr>
          <a:xfrm>
            <a:off x="447755" y="3638016"/>
            <a:ext cx="8501500" cy="1228732"/>
          </a:xfrm>
          <a:prstGeom prst="rect">
            <a:avLst/>
          </a:prstGeom>
        </p:spPr>
      </p:pic>
    </p:spTree>
    <p:extLst>
      <p:ext uri="{BB962C8B-B14F-4D97-AF65-F5344CB8AC3E}">
        <p14:creationId xmlns:p14="http://schemas.microsoft.com/office/powerpoint/2010/main" val="2853542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652970"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DiffusionPlanner</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sp>
        <p:nvSpPr>
          <p:cNvPr id="13" name="文本框 12">
            <a:extLst>
              <a:ext uri="{FF2B5EF4-FFF2-40B4-BE49-F238E27FC236}">
                <a16:creationId xmlns:a16="http://schemas.microsoft.com/office/drawing/2014/main" id="{279B91F6-31B7-4260-89FE-C5492839A1CB}"/>
              </a:ext>
            </a:extLst>
          </p:cNvPr>
          <p:cNvSpPr txBox="1"/>
          <p:nvPr/>
        </p:nvSpPr>
        <p:spPr>
          <a:xfrm>
            <a:off x="401706" y="1770663"/>
            <a:ext cx="9757278"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拼接每辆车</a:t>
            </a:r>
            <a:r>
              <a:rPr lang="en-US" altLang="zh-CN" sz="2000" dirty="0">
                <a:solidFill>
                  <a:srgbClr val="000000"/>
                </a:solidFill>
                <a:latin typeface="思源黑体 CN Normal" panose="020B0400000000000000" pitchFamily="34" charset="-122"/>
                <a:ea typeface="思源黑体 CN Normal" panose="020B0400000000000000" pitchFamily="34" charset="-122"/>
              </a:rPr>
              <a:t>x</a:t>
            </a:r>
            <a:r>
              <a:rPr lang="zh-CN" altLang="en-US" sz="2000" dirty="0">
                <a:solidFill>
                  <a:srgbClr val="000000"/>
                </a:solidFill>
                <a:latin typeface="思源黑体 CN Normal" panose="020B0400000000000000" pitchFamily="34" charset="-122"/>
                <a:ea typeface="思源黑体 CN Normal" panose="020B0400000000000000" pitchFamily="34" charset="-122"/>
              </a:rPr>
              <a:t>的当前状态与未来轨迹</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pic>
        <p:nvPicPr>
          <p:cNvPr id="9" name="图片 8">
            <a:extLst>
              <a:ext uri="{FF2B5EF4-FFF2-40B4-BE49-F238E27FC236}">
                <a16:creationId xmlns:a16="http://schemas.microsoft.com/office/drawing/2014/main" id="{D9AE7C29-4955-47D6-A0E3-2E82AFDE4EDC}"/>
              </a:ext>
            </a:extLst>
          </p:cNvPr>
          <p:cNvPicPr>
            <a:picLocks noChangeAspect="1"/>
          </p:cNvPicPr>
          <p:nvPr/>
        </p:nvPicPr>
        <p:blipFill>
          <a:blip r:embed="rId3"/>
          <a:stretch>
            <a:fillRect/>
          </a:stretch>
        </p:blipFill>
        <p:spPr>
          <a:xfrm>
            <a:off x="661952" y="2170773"/>
            <a:ext cx="7248525" cy="857250"/>
          </a:xfrm>
          <a:prstGeom prst="rect">
            <a:avLst/>
          </a:prstGeom>
        </p:spPr>
      </p:pic>
      <p:sp>
        <p:nvSpPr>
          <p:cNvPr id="18" name="文本框 17">
            <a:extLst>
              <a:ext uri="{FF2B5EF4-FFF2-40B4-BE49-F238E27FC236}">
                <a16:creationId xmlns:a16="http://schemas.microsoft.com/office/drawing/2014/main" id="{D39DCE83-7786-4B55-A159-38D79CC31636}"/>
              </a:ext>
            </a:extLst>
          </p:cNvPr>
          <p:cNvSpPr txBox="1"/>
          <p:nvPr/>
        </p:nvSpPr>
        <p:spPr>
          <a:xfrm>
            <a:off x="401706" y="3013345"/>
            <a:ext cx="9757278"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周边车辆历史状态与车道信息融合</a:t>
            </a:r>
            <a:r>
              <a:rPr lang="en-US" altLang="zh-CN" sz="2000" dirty="0">
                <a:solidFill>
                  <a:srgbClr val="000000"/>
                </a:solidFill>
                <a:latin typeface="思源黑体 CN Normal" panose="020B0400000000000000" pitchFamily="34" charset="-122"/>
                <a:ea typeface="思源黑体 CN Normal" panose="020B0400000000000000" pitchFamily="34" charset="-122"/>
              </a:rPr>
              <a:t>/ </a:t>
            </a:r>
            <a:r>
              <a:rPr lang="zh-CN" altLang="en-US" sz="2000" dirty="0">
                <a:solidFill>
                  <a:srgbClr val="000000"/>
                </a:solidFill>
                <a:latin typeface="思源黑体 CN Normal" panose="020B0400000000000000" pitchFamily="34" charset="-122"/>
                <a:ea typeface="思源黑体 CN Normal" panose="020B0400000000000000" pitchFamily="34" charset="-122"/>
              </a:rPr>
              <a:t>静态物体信息</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pic>
        <p:nvPicPr>
          <p:cNvPr id="20" name="图形 19">
            <a:extLst>
              <a:ext uri="{FF2B5EF4-FFF2-40B4-BE49-F238E27FC236}">
                <a16:creationId xmlns:a16="http://schemas.microsoft.com/office/drawing/2014/main" id="{53E6DBFB-C1F5-4822-965B-E327389AC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721" y="3413455"/>
            <a:ext cx="2996995" cy="399600"/>
          </a:xfrm>
          <a:prstGeom prst="rect">
            <a:avLst/>
          </a:prstGeom>
        </p:spPr>
      </p:pic>
      <p:pic>
        <p:nvPicPr>
          <p:cNvPr id="24" name="图形 23">
            <a:extLst>
              <a:ext uri="{FF2B5EF4-FFF2-40B4-BE49-F238E27FC236}">
                <a16:creationId xmlns:a16="http://schemas.microsoft.com/office/drawing/2014/main" id="{1FCD2F17-548B-4F62-9968-0C5FA1A05B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69930" y="3413455"/>
            <a:ext cx="2540317" cy="399600"/>
          </a:xfrm>
          <a:prstGeom prst="rect">
            <a:avLst/>
          </a:prstGeom>
        </p:spPr>
      </p:pic>
      <p:sp>
        <p:nvSpPr>
          <p:cNvPr id="25" name="文本框 24">
            <a:extLst>
              <a:ext uri="{FF2B5EF4-FFF2-40B4-BE49-F238E27FC236}">
                <a16:creationId xmlns:a16="http://schemas.microsoft.com/office/drawing/2014/main" id="{636E89F9-788F-48EB-B7B8-47C9400F8010}"/>
              </a:ext>
            </a:extLst>
          </p:cNvPr>
          <p:cNvSpPr txBox="1"/>
          <p:nvPr/>
        </p:nvSpPr>
        <p:spPr>
          <a:xfrm>
            <a:off x="495493" y="3966258"/>
            <a:ext cx="9757278"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使用</a:t>
            </a:r>
            <a:r>
              <a:rPr lang="en-US" altLang="zh-CN" sz="2000" dirty="0">
                <a:solidFill>
                  <a:srgbClr val="000000"/>
                </a:solidFill>
                <a:latin typeface="思源黑体 CN Normal" panose="020B0400000000000000" pitchFamily="34" charset="-122"/>
                <a:ea typeface="思源黑体 CN Normal" panose="020B0400000000000000" pitchFamily="34" charset="-122"/>
              </a:rPr>
              <a:t>MLP-Mixer </a:t>
            </a:r>
            <a:r>
              <a:rPr lang="zh-CN" altLang="en-US" sz="2000" dirty="0">
                <a:solidFill>
                  <a:srgbClr val="000000"/>
                </a:solidFill>
                <a:latin typeface="思源黑体 CN Normal" panose="020B0400000000000000" pitchFamily="34" charset="-122"/>
                <a:ea typeface="思源黑体 CN Normal" panose="020B0400000000000000" pitchFamily="34" charset="-122"/>
              </a:rPr>
              <a:t>网络提取稀疏信息，多头注意力融合信息</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pic>
        <p:nvPicPr>
          <p:cNvPr id="27" name="图形 26">
            <a:extLst>
              <a:ext uri="{FF2B5EF4-FFF2-40B4-BE49-F238E27FC236}">
                <a16:creationId xmlns:a16="http://schemas.microsoft.com/office/drawing/2014/main" id="{CBEE802F-39DD-4703-836E-95CB339327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9721" y="4416911"/>
            <a:ext cx="6508461" cy="400110"/>
          </a:xfrm>
          <a:prstGeom prst="rect">
            <a:avLst/>
          </a:prstGeom>
        </p:spPr>
      </p:pic>
      <p:pic>
        <p:nvPicPr>
          <p:cNvPr id="29" name="图形 28">
            <a:extLst>
              <a:ext uri="{FF2B5EF4-FFF2-40B4-BE49-F238E27FC236}">
                <a16:creationId xmlns:a16="http://schemas.microsoft.com/office/drawing/2014/main" id="{0E61F848-092F-438C-A8E8-C43876D24E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23032" y="3408727"/>
            <a:ext cx="2397600" cy="399600"/>
          </a:xfrm>
          <a:prstGeom prst="rect">
            <a:avLst/>
          </a:prstGeom>
        </p:spPr>
      </p:pic>
      <p:pic>
        <p:nvPicPr>
          <p:cNvPr id="33" name="图形 32">
            <a:extLst>
              <a:ext uri="{FF2B5EF4-FFF2-40B4-BE49-F238E27FC236}">
                <a16:creationId xmlns:a16="http://schemas.microsoft.com/office/drawing/2014/main" id="{C9D35FE1-53B1-4C58-8B40-4E423B78F8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9721" y="4817021"/>
            <a:ext cx="7364064" cy="399600"/>
          </a:xfrm>
          <a:prstGeom prst="rect">
            <a:avLst/>
          </a:prstGeom>
        </p:spPr>
      </p:pic>
      <p:sp>
        <p:nvSpPr>
          <p:cNvPr id="34" name="文本框 33">
            <a:extLst>
              <a:ext uri="{FF2B5EF4-FFF2-40B4-BE49-F238E27FC236}">
                <a16:creationId xmlns:a16="http://schemas.microsoft.com/office/drawing/2014/main" id="{E720C74A-C8DE-4CCF-B98E-5F08DDCBA464}"/>
              </a:ext>
            </a:extLst>
          </p:cNvPr>
          <p:cNvSpPr txBox="1"/>
          <p:nvPr/>
        </p:nvSpPr>
        <p:spPr>
          <a:xfrm>
            <a:off x="495493" y="5268924"/>
            <a:ext cx="9757278"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导航信息融合</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pic>
        <p:nvPicPr>
          <p:cNvPr id="36" name="图形 35">
            <a:extLst>
              <a:ext uri="{FF2B5EF4-FFF2-40B4-BE49-F238E27FC236}">
                <a16:creationId xmlns:a16="http://schemas.microsoft.com/office/drawing/2014/main" id="{72A2544F-C013-4D7D-AB8D-219C149873C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1952" y="5669034"/>
            <a:ext cx="3223439" cy="399600"/>
          </a:xfrm>
          <a:prstGeom prst="rect">
            <a:avLst/>
          </a:prstGeom>
        </p:spPr>
      </p:pic>
    </p:spTree>
    <p:extLst>
      <p:ext uri="{BB962C8B-B14F-4D97-AF65-F5344CB8AC3E}">
        <p14:creationId xmlns:p14="http://schemas.microsoft.com/office/powerpoint/2010/main" val="24846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769989"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分类器引导行为对齐</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pic>
        <p:nvPicPr>
          <p:cNvPr id="5" name="图形 4">
            <a:extLst>
              <a:ext uri="{FF2B5EF4-FFF2-40B4-BE49-F238E27FC236}">
                <a16:creationId xmlns:a16="http://schemas.microsoft.com/office/drawing/2014/main" id="{06B5AAA0-7B44-4502-A85B-4AD2EA97FC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952" y="3540605"/>
            <a:ext cx="9571784" cy="2458327"/>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8877E69-BAFF-4E4C-8E37-1DD5FB24F460}"/>
                  </a:ext>
                </a:extLst>
              </p:cNvPr>
              <p:cNvSpPr txBox="1"/>
              <p:nvPr/>
            </p:nvSpPr>
            <p:spPr>
              <a:xfrm>
                <a:off x="401706" y="1770663"/>
                <a:ext cx="9757278" cy="135299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传统的引导需要额外的训练以提供精确近似</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扩散后验采样提出了无需额外训练的方法，仅利用训练好的扩散模型</a:t>
                </a:r>
                <a14:m>
                  <m:oMath xmlns:m="http://schemas.openxmlformats.org/officeDocument/2006/math">
                    <m:sSub>
                      <m:sSubPr>
                        <m:ctrlPr>
                          <a:rPr lang="en-US" altLang="zh-CN" sz="2000" i="1" dirty="0" smtClean="0">
                            <a:solidFill>
                              <a:srgbClr val="000000"/>
                            </a:solidFill>
                            <a:latin typeface="Cambria Math" panose="02040503050406030204" pitchFamily="18" charset="0"/>
                            <a:ea typeface="思源黑体 CN Normal" panose="020B0400000000000000" pitchFamily="34" charset="-122"/>
                          </a:rPr>
                        </m:ctrlPr>
                      </m:sSubPr>
                      <m:e>
                        <m:r>
                          <a:rPr lang="en-US" altLang="zh-CN" sz="2000" i="1" dirty="0" smtClean="0">
                            <a:solidFill>
                              <a:srgbClr val="000000"/>
                            </a:solidFill>
                            <a:latin typeface="Cambria Math" panose="02040503050406030204" pitchFamily="18" charset="0"/>
                            <a:ea typeface="思源黑体 CN Normal" panose="020B0400000000000000" pitchFamily="34" charset="-122"/>
                          </a:rPr>
                          <m:t>𝜇</m:t>
                        </m:r>
                      </m:e>
                      <m:sub>
                        <m:r>
                          <a:rPr lang="en-US" altLang="zh-CN" sz="2000" i="1" dirty="0" smtClean="0">
                            <a:solidFill>
                              <a:srgbClr val="000000"/>
                            </a:solidFill>
                            <a:latin typeface="Cambria Math" panose="02040503050406030204" pitchFamily="18" charset="0"/>
                          </a:rPr>
                          <m:t>𝜃</m:t>
                        </m:r>
                      </m:sub>
                    </m:sSub>
                  </m:oMath>
                </a14:m>
                <a:r>
                  <a:rPr lang="zh-CN" altLang="en-US" sz="2000" dirty="0">
                    <a:solidFill>
                      <a:srgbClr val="000000"/>
                    </a:solidFill>
                    <a:latin typeface="思源黑体 CN Normal" panose="020B0400000000000000" pitchFamily="34" charset="-122"/>
                    <a:ea typeface="思源黑体 CN Normal" panose="020B0400000000000000" pitchFamily="34" charset="-122"/>
                  </a:rPr>
                  <a:t>近似引导能量，避免了分类器训练带来的额外计算开销</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mc:Choice>
        <mc:Fallback xmlns="">
          <p:sp>
            <p:nvSpPr>
              <p:cNvPr id="13" name="文本框 12">
                <a:extLst>
                  <a:ext uri="{FF2B5EF4-FFF2-40B4-BE49-F238E27FC236}">
                    <a16:creationId xmlns:a16="http://schemas.microsoft.com/office/drawing/2014/main" id="{18877E69-BAFF-4E4C-8E37-1DD5FB24F460}"/>
                  </a:ext>
                </a:extLst>
              </p:cNvPr>
              <p:cNvSpPr txBox="1">
                <a:spLocks noRot="1" noChangeAspect="1" noMove="1" noResize="1" noEditPoints="1" noAdjustHandles="1" noChangeArrowheads="1" noChangeShapeType="1" noTextEdit="1"/>
              </p:cNvSpPr>
              <p:nvPr/>
            </p:nvSpPr>
            <p:spPr>
              <a:xfrm>
                <a:off x="401706" y="1770663"/>
                <a:ext cx="9757278" cy="1352999"/>
              </a:xfrm>
              <a:prstGeom prst="rect">
                <a:avLst/>
              </a:prstGeom>
              <a:blipFill>
                <a:blip r:embed="rId5"/>
                <a:stretch>
                  <a:fillRect l="-562" t="-2252" b="-49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0601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Planer</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2769989"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分类器引导行为对齐</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pic>
        <p:nvPicPr>
          <p:cNvPr id="11" name="图形 10">
            <a:extLst>
              <a:ext uri="{FF2B5EF4-FFF2-40B4-BE49-F238E27FC236}">
                <a16:creationId xmlns:a16="http://schemas.microsoft.com/office/drawing/2014/main" id="{25804E02-0C56-43F7-A850-96C6AB502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706" y="1723526"/>
            <a:ext cx="11715721" cy="984950"/>
          </a:xfrm>
          <a:prstGeom prst="rect">
            <a:avLst/>
          </a:prstGeom>
        </p:spPr>
      </p:pic>
      <p:pic>
        <p:nvPicPr>
          <p:cNvPr id="9" name="图形 8">
            <a:extLst>
              <a:ext uri="{FF2B5EF4-FFF2-40B4-BE49-F238E27FC236}">
                <a16:creationId xmlns:a16="http://schemas.microsoft.com/office/drawing/2014/main" id="{4A26D514-A1E2-478D-A2E6-939B378B79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2125" y="3391215"/>
            <a:ext cx="344061" cy="203309"/>
          </a:xfrm>
          <a:prstGeom prst="rect">
            <a:avLst/>
          </a:prstGeom>
        </p:spPr>
      </p:pic>
      <p:sp>
        <p:nvSpPr>
          <p:cNvPr id="16" name="文本框 15">
            <a:extLst>
              <a:ext uri="{FF2B5EF4-FFF2-40B4-BE49-F238E27FC236}">
                <a16:creationId xmlns:a16="http://schemas.microsoft.com/office/drawing/2014/main" id="{2226AB21-FC05-4C6E-A148-4FE474436CA7}"/>
              </a:ext>
            </a:extLst>
          </p:cNvPr>
          <p:cNvSpPr txBox="1"/>
          <p:nvPr/>
        </p:nvSpPr>
        <p:spPr>
          <a:xfrm>
            <a:off x="746186" y="3308203"/>
            <a:ext cx="3621413"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dirty="0">
                <a:solidFill>
                  <a:srgbClr val="000000"/>
                </a:solidFill>
                <a:latin typeface="思源黑体 CN Normal" panose="020B0400000000000000" pitchFamily="34" charset="-122"/>
                <a:ea typeface="思源黑体 CN Normal" panose="020B0400000000000000" pitchFamily="34" charset="-122"/>
              </a:rPr>
              <a:t>:</a:t>
            </a:r>
            <a:r>
              <a:rPr lang="zh-CN" altLang="en-US" dirty="0">
                <a:solidFill>
                  <a:srgbClr val="000000"/>
                </a:solidFill>
                <a:latin typeface="思源黑体 CN Normal" panose="020B0400000000000000" pitchFamily="34" charset="-122"/>
                <a:ea typeface="思源黑体 CN Normal" panose="020B0400000000000000" pitchFamily="34" charset="-122"/>
              </a:rPr>
              <a:t>与临近车辆</a:t>
            </a:r>
            <a:r>
              <a:rPr lang="en-US" altLang="zh-CN" dirty="0">
                <a:solidFill>
                  <a:srgbClr val="000000"/>
                </a:solidFill>
                <a:latin typeface="思源黑体 CN Normal" panose="020B0400000000000000" pitchFamily="34" charset="-122"/>
                <a:ea typeface="思源黑体 CN Normal" panose="020B0400000000000000" pitchFamily="34" charset="-122"/>
              </a:rPr>
              <a:t>M</a:t>
            </a:r>
            <a:r>
              <a:rPr lang="zh-CN" altLang="en-US" dirty="0">
                <a:solidFill>
                  <a:srgbClr val="000000"/>
                </a:solidFill>
                <a:latin typeface="思源黑体 CN Normal" panose="020B0400000000000000" pitchFamily="34" charset="-122"/>
                <a:ea typeface="思源黑体 CN Normal" panose="020B0400000000000000" pitchFamily="34" charset="-122"/>
              </a:rPr>
              <a:t>在</a:t>
            </a:r>
            <a:r>
              <a:rPr lang="en-US" altLang="zh-CN" dirty="0">
                <a:solidFill>
                  <a:srgbClr val="000000"/>
                </a:solidFill>
                <a:latin typeface="思源黑体 CN Normal" panose="020B0400000000000000" pitchFamily="34" charset="-122"/>
                <a:ea typeface="思源黑体 CN Normal" panose="020B0400000000000000" pitchFamily="34" charset="-122"/>
              </a:rPr>
              <a:t>τ</a:t>
            </a:r>
            <a:r>
              <a:rPr lang="zh-CN" altLang="en-US" dirty="0">
                <a:solidFill>
                  <a:srgbClr val="000000"/>
                </a:solidFill>
                <a:latin typeface="思源黑体 CN Normal" panose="020B0400000000000000" pitchFamily="34" charset="-122"/>
                <a:ea typeface="思源黑体 CN Normal" panose="020B0400000000000000" pitchFamily="34" charset="-122"/>
              </a:rPr>
              <a:t>时刻的距离</a:t>
            </a:r>
            <a:endParaRPr lang="en-US" altLang="zh-CN" dirty="0">
              <a:solidFill>
                <a:srgbClr val="000000"/>
              </a:solidFill>
              <a:latin typeface="思源黑体 CN Normal" panose="020B0400000000000000" pitchFamily="34" charset="-122"/>
              <a:ea typeface="思源黑体 CN Normal" panose="020B0400000000000000" pitchFamily="34" charset="-122"/>
            </a:endParaRPr>
          </a:p>
        </p:txBody>
      </p:sp>
      <p:sp>
        <p:nvSpPr>
          <p:cNvPr id="20" name="文本框 19">
            <a:extLst>
              <a:ext uri="{FF2B5EF4-FFF2-40B4-BE49-F238E27FC236}">
                <a16:creationId xmlns:a16="http://schemas.microsoft.com/office/drawing/2014/main" id="{475224BC-ABE5-4A55-A835-086F31C89516}"/>
              </a:ext>
            </a:extLst>
          </p:cNvPr>
          <p:cNvSpPr txBox="1"/>
          <p:nvPr/>
        </p:nvSpPr>
        <p:spPr>
          <a:xfrm>
            <a:off x="401706" y="2894145"/>
            <a:ext cx="1388994" cy="369332"/>
          </a:xfrm>
          <a:prstGeom prst="rect">
            <a:avLst/>
          </a:prstGeom>
          <a:noFill/>
        </p:spPr>
        <p:txBody>
          <a:bodyPr wrap="square">
            <a:spAutoFit/>
          </a:bodyPr>
          <a:lstStyle/>
          <a:p>
            <a:r>
              <a:rPr lang="zh-CN" altLang="en-US" dirty="0">
                <a:solidFill>
                  <a:srgbClr val="000000"/>
                </a:solidFill>
                <a:latin typeface="思源黑体 CN Normal" panose="020B0400000000000000" pitchFamily="34" charset="-122"/>
                <a:ea typeface="思源黑体 CN Normal" panose="020B0400000000000000" pitchFamily="34" charset="-122"/>
              </a:rPr>
              <a:t>其中</a:t>
            </a:r>
            <a:endParaRPr lang="zh-CN" altLang="en-US" dirty="0"/>
          </a:p>
        </p:txBody>
      </p:sp>
      <p:pic>
        <p:nvPicPr>
          <p:cNvPr id="23" name="图形 22">
            <a:extLst>
              <a:ext uri="{FF2B5EF4-FFF2-40B4-BE49-F238E27FC236}">
                <a16:creationId xmlns:a16="http://schemas.microsoft.com/office/drawing/2014/main" id="{048AEB9B-CFD9-40F8-8E54-52F3AFBAEC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3447" y="2931348"/>
            <a:ext cx="1853814" cy="294925"/>
          </a:xfrm>
          <a:prstGeom prst="rect">
            <a:avLst/>
          </a:prstGeom>
        </p:spPr>
      </p:pic>
      <p:sp>
        <p:nvSpPr>
          <p:cNvPr id="25" name="文本框 24">
            <a:extLst>
              <a:ext uri="{FF2B5EF4-FFF2-40B4-BE49-F238E27FC236}">
                <a16:creationId xmlns:a16="http://schemas.microsoft.com/office/drawing/2014/main" id="{72493629-653F-4AD7-A984-BB30416668B9}"/>
              </a:ext>
            </a:extLst>
          </p:cNvPr>
          <p:cNvSpPr txBox="1"/>
          <p:nvPr/>
        </p:nvSpPr>
        <p:spPr>
          <a:xfrm>
            <a:off x="401706" y="3716758"/>
            <a:ext cx="6096000"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dirty="0">
                <a:solidFill>
                  <a:srgbClr val="000000"/>
                </a:solidFill>
                <a:latin typeface="思源黑体 CN Normal" panose="020B0400000000000000" pitchFamily="34" charset="-122"/>
                <a:ea typeface="思源黑体 CN Normal" panose="020B0400000000000000" pitchFamily="34" charset="-122"/>
              </a:rPr>
              <a:t>r :</a:t>
            </a:r>
            <a:r>
              <a:rPr lang="zh-CN" altLang="en-US" dirty="0">
                <a:solidFill>
                  <a:srgbClr val="000000"/>
                </a:solidFill>
                <a:latin typeface="思源黑体 CN Normal" panose="020B0400000000000000" pitchFamily="34" charset="-122"/>
                <a:ea typeface="思源黑体 CN Normal" panose="020B0400000000000000" pitchFamily="34" charset="-122"/>
              </a:rPr>
              <a:t>碰撞敏感参数，当距离超过</a:t>
            </a:r>
            <a:r>
              <a:rPr lang="en-US" altLang="zh-CN" dirty="0">
                <a:solidFill>
                  <a:srgbClr val="000000"/>
                </a:solidFill>
                <a:latin typeface="思源黑体 CN Normal" panose="020B0400000000000000" pitchFamily="34" charset="-122"/>
                <a:ea typeface="思源黑体 CN Normal" panose="020B0400000000000000" pitchFamily="34" charset="-122"/>
              </a:rPr>
              <a:t>r</a:t>
            </a:r>
            <a:r>
              <a:rPr lang="zh-CN" altLang="en-US" dirty="0">
                <a:solidFill>
                  <a:srgbClr val="000000"/>
                </a:solidFill>
                <a:latin typeface="思源黑体 CN Normal" panose="020B0400000000000000" pitchFamily="34" charset="-122"/>
                <a:ea typeface="思源黑体 CN Normal" panose="020B0400000000000000" pitchFamily="34" charset="-122"/>
              </a:rPr>
              <a:t>时，则没有能量（代价）</a:t>
            </a:r>
            <a:endParaRPr lang="en-US" altLang="zh-CN" dirty="0">
              <a:solidFill>
                <a:srgbClr val="00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249014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圆角 98"/>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p:cNvGrpSpPr/>
          <p:nvPr/>
        </p:nvGrpSpPr>
        <p:grpSpPr>
          <a:xfrm>
            <a:off x="5732355" y="1830383"/>
            <a:ext cx="5492854" cy="1107996"/>
            <a:chOff x="6065737" y="1684329"/>
            <a:chExt cx="5492854" cy="1107996"/>
          </a:xfrm>
        </p:grpSpPr>
        <p:sp>
          <p:nvSpPr>
            <p:cNvPr id="124" name="矩形 123"/>
            <p:cNvSpPr/>
            <p:nvPr/>
          </p:nvSpPr>
          <p:spPr>
            <a:xfrm>
              <a:off x="6065737" y="1684329"/>
              <a:ext cx="4308665" cy="1106805"/>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算法复现</a:t>
              </a:r>
            </a:p>
          </p:txBody>
        </p:sp>
        <p:cxnSp>
          <p:nvCxnSpPr>
            <p:cNvPr id="132" name="直接连接符 131"/>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430441" y="742299"/>
            <a:ext cx="2364728" cy="5399981"/>
            <a:chOff x="430441" y="742299"/>
            <a:chExt cx="2364728" cy="5399981"/>
          </a:xfrm>
        </p:grpSpPr>
        <p:grpSp>
          <p:nvGrpSpPr>
            <p:cNvPr id="125" name="组合 124"/>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p:cNvGrpSpPr/>
              <p:nvPr/>
            </p:nvGrpSpPr>
            <p:grpSpPr>
              <a:xfrm>
                <a:off x="10006941" y="5020448"/>
                <a:ext cx="1531151" cy="1598081"/>
                <a:chOff x="10006941" y="5020448"/>
                <a:chExt cx="1531151" cy="1598081"/>
              </a:xfrm>
              <a:grpFill/>
            </p:grpSpPr>
            <p:sp>
              <p:nvSpPr>
                <p:cNvPr id="128" name="任意多边形: 形状 127"/>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p:cNvSpPr/>
            <p:nvPr/>
          </p:nvSpPr>
          <p:spPr>
            <a:xfrm>
              <a:off x="1218472" y="2449120"/>
              <a:ext cx="949691" cy="3693160"/>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第三部分</a:t>
              </a:r>
            </a:p>
          </p:txBody>
        </p:sp>
        <p:cxnSp>
          <p:nvCxnSpPr>
            <p:cNvPr id="3" name="直接连接符 2"/>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138" name="文本框 137"/>
          <p:cNvSpPr txBox="1"/>
          <p:nvPr/>
        </p:nvSpPr>
        <p:spPr>
          <a:xfrm>
            <a:off x="5740742" y="3104509"/>
            <a:ext cx="4605525" cy="107632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Diffusion Planner </a:t>
            </a:r>
            <a:r>
              <a:rPr lang="zh-CN" altLang="en-US" sz="3200"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代码层面介绍</a:t>
            </a:r>
          </a:p>
        </p:txBody>
      </p:sp>
      <p:pic>
        <p:nvPicPr>
          <p:cNvPr id="142" name="图片 141"/>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p:cNvGrpSpPr/>
          <p:nvPr/>
        </p:nvGrpSpPr>
        <p:grpSpPr>
          <a:xfrm rot="4616209">
            <a:off x="7547407" y="2233133"/>
            <a:ext cx="7528182" cy="7528180"/>
            <a:chOff x="984860" y="319772"/>
            <a:chExt cx="3597810" cy="3597810"/>
          </a:xfrm>
        </p:grpSpPr>
        <p:sp>
          <p:nvSpPr>
            <p:cNvPr id="151" name="弧形 150"/>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p:cNvGrpSpPr/>
          <p:nvPr/>
        </p:nvGrpSpPr>
        <p:grpSpPr>
          <a:xfrm>
            <a:off x="10346267" y="4032426"/>
            <a:ext cx="1643147" cy="2841297"/>
            <a:chOff x="5515450" y="2352198"/>
            <a:chExt cx="1395221" cy="2412587"/>
          </a:xfrm>
          <a:solidFill>
            <a:schemeClr val="bg1"/>
          </a:solidFill>
        </p:grpSpPr>
        <p:grpSp>
          <p:nvGrpSpPr>
            <p:cNvPr id="9" name="图形 4"/>
            <p:cNvGrpSpPr/>
            <p:nvPr/>
          </p:nvGrpSpPr>
          <p:grpSpPr>
            <a:xfrm>
              <a:off x="5515450" y="2352198"/>
              <a:ext cx="1395221" cy="2412587"/>
              <a:chOff x="5515450" y="2352198"/>
              <a:chExt cx="1395221" cy="2412587"/>
            </a:xfrm>
            <a:grpFill/>
          </p:grpSpPr>
          <p:grpSp>
            <p:nvGrpSpPr>
              <p:cNvPr id="10" name="图形 4"/>
              <p:cNvGrpSpPr/>
              <p:nvPr/>
            </p:nvGrpSpPr>
            <p:grpSpPr>
              <a:xfrm>
                <a:off x="5515450" y="2352198"/>
                <a:ext cx="1395221" cy="1637347"/>
                <a:chOff x="5515450" y="2352198"/>
                <a:chExt cx="1395221" cy="1637347"/>
              </a:xfrm>
              <a:grpFill/>
            </p:grpSpPr>
            <p:sp>
              <p:nvSpPr>
                <p:cNvPr id="11" name="任意多边形: 形状 10"/>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p:cNvGrpSpPr/>
              <p:nvPr/>
            </p:nvGrpSpPr>
            <p:grpSpPr>
              <a:xfrm>
                <a:off x="6167991" y="3989450"/>
                <a:ext cx="453120" cy="775334"/>
                <a:chOff x="6167991" y="3989450"/>
                <a:chExt cx="453120" cy="775334"/>
              </a:xfrm>
              <a:grpFill/>
            </p:grpSpPr>
            <p:sp>
              <p:nvSpPr>
                <p:cNvPr id="73" name="任意多边形: 形状 72"/>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p:cNvGrpSpPr/>
            <p:nvPr/>
          </p:nvGrpSpPr>
          <p:grpSpPr>
            <a:xfrm>
              <a:off x="5669247" y="3428959"/>
              <a:ext cx="373398" cy="1248796"/>
              <a:chOff x="5669247" y="3428959"/>
              <a:chExt cx="373398" cy="1248796"/>
            </a:xfrm>
            <a:grpFill/>
          </p:grpSpPr>
          <p:sp>
            <p:nvSpPr>
              <p:cNvPr id="79" name="任意多边形: 形状 78"/>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540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数据预处理</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375525" y="1177290"/>
            <a:ext cx="4639310" cy="5170805"/>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为了使用</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NuPlan</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数据集，代码中使用四个模块将数据处理为四个部分：</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1.EgoProcessor</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（自车状态信息处理模块）</a:t>
            </a:r>
          </a:p>
          <a:p>
            <a:pPr marL="0" marR="0" lvl="0" indent="45720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提取自车当前位置、速度、朝向等状态；</a:t>
            </a:r>
            <a:endPar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2.AgentProcessor</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（周围物体信息处理模块）</a:t>
            </a:r>
          </a:p>
          <a:p>
            <a:pPr marL="0" marR="0" lvl="0" indent="45720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处理周围物体的历史轨迹；</a:t>
            </a:r>
            <a:endPar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3.MapProcessor</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（地图信息处理模块）</a:t>
            </a:r>
          </a:p>
          <a:p>
            <a:pPr marL="0" marR="0" lvl="0" indent="45720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读取车道边界、中心线、目标位置；</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4.StaticProcessor</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（静态物体处理模块）</a:t>
            </a:r>
          </a:p>
          <a:p>
            <a:pPr marL="0" marR="0" lvl="0" indent="45720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读取静态障碍（如道路锥桶、护栏等障碍物）</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这些数据提取完成后还需要进行归一化和坐标变换，将坐标统一到</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ego</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自车坐标系中</a:t>
            </a:r>
          </a:p>
        </p:txBody>
      </p:sp>
      <p:pic>
        <p:nvPicPr>
          <p:cNvPr id="7" name="图片 6" descr="四个数据处理模块"/>
          <p:cNvPicPr>
            <a:picLocks noChangeAspect="1"/>
          </p:cNvPicPr>
          <p:nvPr/>
        </p:nvPicPr>
        <p:blipFill>
          <a:blip r:embed="rId3"/>
          <a:stretch>
            <a:fillRect/>
          </a:stretch>
        </p:blipFill>
        <p:spPr>
          <a:xfrm>
            <a:off x="238760" y="1520190"/>
            <a:ext cx="6927850" cy="38182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540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数据预处理</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custDataLst>
              <p:tags r:id="rId1"/>
            </p:custDataLst>
          </p:nvPr>
        </p:nvGrpSpPr>
        <p:grpSpPr>
          <a:xfrm>
            <a:off x="3848516" y="1501395"/>
            <a:ext cx="7753985" cy="2520315"/>
            <a:chOff x="3848519" y="1501396"/>
            <a:chExt cx="7753985" cy="2520315"/>
          </a:xfrm>
        </p:grpSpPr>
        <p:sp>
          <p:nvSpPr>
            <p:cNvPr id="19" name="矩形: 圆角 18"/>
            <p:cNvSpPr/>
            <p:nvPr>
              <p:custDataLst>
                <p:tags r:id="rId12"/>
              </p:custDataLst>
            </p:nvPr>
          </p:nvSpPr>
          <p:spPr>
            <a:xfrm>
              <a:off x="3848519" y="1501396"/>
              <a:ext cx="7753985" cy="252031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3" name="任意多边形: 形状 2"/>
              <p:cNvSpPr/>
              <p:nvPr>
                <p:custDataLst>
                  <p:tags r:id="rId16"/>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10006941" y="5020448"/>
                <a:ext cx="1531151" cy="1598081"/>
                <a:chOff x="10006941" y="5020448"/>
                <a:chExt cx="1531151" cy="1598081"/>
              </a:xfrm>
              <a:grpFill/>
            </p:grpSpPr>
            <p:sp>
              <p:nvSpPr>
                <p:cNvPr id="5" name="任意多边形: 形状 4"/>
                <p:cNvSpPr/>
                <p:nvPr>
                  <p:custDataLst>
                    <p:tags r:id="rId17"/>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任意多边形: 形状 5"/>
                <p:cNvSpPr/>
                <p:nvPr>
                  <p:custDataLst>
                    <p:tags r:id="rId18"/>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任意多边形: 形状 6"/>
                <p:cNvSpPr/>
                <p:nvPr>
                  <p:custDataLst>
                    <p:tags r:id="rId19"/>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任意多边形: 形状 7"/>
                <p:cNvSpPr/>
                <p:nvPr>
                  <p:custDataLst>
                    <p:tags r:id="rId20"/>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16" name="文本框 15"/>
            <p:cNvSpPr txBox="1"/>
            <p:nvPr>
              <p:custDataLst>
                <p:tags r:id="rId13"/>
              </p:custDataLst>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信息处理</a:t>
              </a:r>
            </a:p>
          </p:txBody>
        </p:sp>
        <p:cxnSp>
          <p:nvCxnSpPr>
            <p:cNvPr id="20" name="直接连接符 19"/>
            <p:cNvCxnSpPr/>
            <p:nvPr>
              <p:custDataLst>
                <p:tags r:id="rId14"/>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15"/>
              </p:custDataLst>
            </p:nvPr>
          </p:nvSpPr>
          <p:spPr>
            <a:xfrm>
              <a:off x="3975519" y="2161161"/>
              <a:ext cx="7499985" cy="172402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自车状态处理通过</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calculate_additional_ego_states</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函数实现，将原始的位置、速度、加速度数据转换为包含转向角和偏航率的</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10</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维状态向量：</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位置</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(x, 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朝向</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(cos θ, sin θ) -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通过未来位置计算得出（将角度编码为三角函数形式）</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速度</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(vx, vy)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加速度</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(ax, 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转向角和偏航率</a:t>
              </a:r>
            </a:p>
          </p:txBody>
        </p:sp>
      </p:grpSp>
      <p:grpSp>
        <p:nvGrpSpPr>
          <p:cNvPr id="30" name="组合 29"/>
          <p:cNvGrpSpPr/>
          <p:nvPr/>
        </p:nvGrpSpPr>
        <p:grpSpPr>
          <a:xfrm>
            <a:off x="661952" y="1491870"/>
            <a:ext cx="2900218" cy="4873540"/>
            <a:chOff x="8215558" y="1489985"/>
            <a:chExt cx="2900218" cy="4873540"/>
          </a:xfrm>
        </p:grpSpPr>
        <p:sp>
          <p:nvSpPr>
            <p:cNvPr id="9" name="矩形: 圆角 8"/>
            <p:cNvSpPr/>
            <p:nvPr/>
          </p:nvSpPr>
          <p:spPr>
            <a:xfrm>
              <a:off x="8215559" y="1489985"/>
              <a:ext cx="2900217" cy="4867000"/>
            </a:xfrm>
            <a:prstGeom prst="roundRect">
              <a:avLst>
                <a:gd name="adj" fmla="val 4178"/>
              </a:avLst>
            </a:prstGeom>
            <a:gradFill>
              <a:gsLst>
                <a:gs pos="2000">
                  <a:srgbClr val="0164A5"/>
                </a:gs>
                <a:gs pos="100000">
                  <a:srgbClr val="1A73AE"/>
                </a:gs>
              </a:gsLst>
              <a:lin ang="0" scaled="0"/>
            </a:gradFill>
            <a:ln>
              <a:noFill/>
            </a:ln>
            <a:effectLst>
              <a:outerShdw blurRad="266700" dist="254000" dir="2700000" algn="tl" rotWithShape="0">
                <a:srgbClr val="0164A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5" name="Rounded Rectangle 11"/>
            <p:cNvPicPr>
              <a:picLocks noChangeAspect="1"/>
            </p:cNvPicPr>
            <p:nvPr/>
          </p:nvPicPr>
          <p:blipFill>
            <a:blip r:embed="rId23">
              <a:alphaModFix amt="40000"/>
            </a:blip>
            <a:stretch>
              <a:fillRect/>
            </a:stretch>
          </p:blipFill>
          <p:spPr>
            <a:xfrm flipV="1">
              <a:off x="8215558" y="1496525"/>
              <a:ext cx="2898569" cy="4867000"/>
            </a:xfrm>
            <a:prstGeom prst="rect">
              <a:avLst/>
            </a:prstGeom>
          </p:spPr>
        </p:pic>
      </p:grpSp>
      <p:sp>
        <p:nvSpPr>
          <p:cNvPr id="31" name="文本框 30"/>
          <p:cNvSpPr txBox="1"/>
          <p:nvPr/>
        </p:nvSpPr>
        <p:spPr>
          <a:xfrm>
            <a:off x="999490" y="5111750"/>
            <a:ext cx="2317750" cy="410845"/>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60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自车状态信息处理模块</a:t>
            </a:r>
            <a:endParaRPr kumimoji="0" lang="zh-CN" altLang="en-US" sz="16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endParaRPr>
          </a:p>
        </p:txBody>
      </p:sp>
      <p:sp>
        <p:nvSpPr>
          <p:cNvPr id="55" name="文本框 54"/>
          <p:cNvSpPr txBox="1"/>
          <p:nvPr/>
        </p:nvSpPr>
        <p:spPr>
          <a:xfrm>
            <a:off x="1092099" y="4505825"/>
            <a:ext cx="2225040" cy="430530"/>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sym typeface="OPPOSans B" panose="00020600040101010101" pitchFamily="18" charset="-122"/>
              </a:rPr>
              <a:t>EgoProcessor</a:t>
            </a:r>
          </a:p>
        </p:txBody>
      </p:sp>
      <p:cxnSp>
        <p:nvCxnSpPr>
          <p:cNvPr id="56" name="直接连接符 55"/>
          <p:cNvCxnSpPr/>
          <p:nvPr/>
        </p:nvCxnSpPr>
        <p:spPr>
          <a:xfrm>
            <a:off x="1704818" y="5023846"/>
            <a:ext cx="1522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custDataLst>
              <p:tags r:id="rId2"/>
            </p:custDataLst>
          </p:nvPr>
        </p:nvGrpSpPr>
        <p:grpSpPr>
          <a:xfrm>
            <a:off x="3848516" y="4205306"/>
            <a:ext cx="7753985" cy="2153285"/>
            <a:chOff x="3848519" y="1491871"/>
            <a:chExt cx="7753985" cy="2153285"/>
          </a:xfrm>
          <a:effectLst/>
        </p:grpSpPr>
        <p:sp>
          <p:nvSpPr>
            <p:cNvPr id="63" name="矩形: 圆角 62"/>
            <p:cNvSpPr/>
            <p:nvPr>
              <p:custDataLst>
                <p:tags r:id="rId3"/>
              </p:custDataLst>
            </p:nvPr>
          </p:nvSpPr>
          <p:spPr>
            <a:xfrm>
              <a:off x="3848519" y="1491871"/>
              <a:ext cx="7753985" cy="215328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64" name="组合 63"/>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68" name="任意多边形: 形状 67"/>
              <p:cNvSpPr/>
              <p:nvPr>
                <p:custDataLst>
                  <p:tags r:id="rId7"/>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69" name="组合 68"/>
              <p:cNvGrpSpPr/>
              <p:nvPr/>
            </p:nvGrpSpPr>
            <p:grpSpPr>
              <a:xfrm>
                <a:off x="10006941" y="5020448"/>
                <a:ext cx="1531151" cy="1598081"/>
                <a:chOff x="10006941" y="5020448"/>
                <a:chExt cx="1531151" cy="1598081"/>
              </a:xfrm>
              <a:grpFill/>
            </p:grpSpPr>
            <p:sp>
              <p:nvSpPr>
                <p:cNvPr id="70" name="任意多边形: 形状 69"/>
                <p:cNvSpPr/>
                <p:nvPr>
                  <p:custDataLst>
                    <p:tags r:id="rId8"/>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1" name="任意多边形: 形状 70"/>
                <p:cNvSpPr/>
                <p:nvPr>
                  <p:custDataLst>
                    <p:tags r:id="rId9"/>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2" name="任意多边形: 形状 71"/>
                <p:cNvSpPr/>
                <p:nvPr>
                  <p:custDataLst>
                    <p:tags r:id="rId10"/>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3" name="任意多边形: 形状 72"/>
                <p:cNvSpPr/>
                <p:nvPr>
                  <p:custDataLst>
                    <p:tags r:id="rId11"/>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65" name="文本框 64"/>
            <p:cNvSpPr txBox="1"/>
            <p:nvPr>
              <p:custDataLst>
                <p:tags r:id="rId4"/>
              </p:custDataLst>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信息作用</a:t>
              </a:r>
            </a:p>
          </p:txBody>
        </p:sp>
        <p:cxnSp>
          <p:nvCxnSpPr>
            <p:cNvPr id="66" name="直接连接符 65"/>
            <p:cNvCxnSpPr/>
            <p:nvPr>
              <p:custDataLst>
                <p:tags r:id="rId5"/>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6"/>
              </p:custDataLst>
            </p:nvPr>
          </p:nvSpPr>
          <p:spPr>
            <a:xfrm>
              <a:off x="3975579" y="2161405"/>
              <a:ext cx="7500080" cy="1076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Ego</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车辆的当前状态作为轨迹生成的起始约束条件。</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在推理过程中，模型确保生成的轨迹从当前</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ego</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状态开始，这样才能保证生成的轨迹在物理上是连续的。</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自车的未来状态信息（轨迹）还将用于训练。</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540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数据预处理</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custDataLst>
              <p:tags r:id="rId1"/>
            </p:custDataLst>
          </p:nvPr>
        </p:nvGrpSpPr>
        <p:grpSpPr>
          <a:xfrm>
            <a:off x="3848516" y="1501395"/>
            <a:ext cx="7753985" cy="2520315"/>
            <a:chOff x="3848519" y="1501396"/>
            <a:chExt cx="7753985" cy="2520315"/>
          </a:xfrm>
        </p:grpSpPr>
        <p:sp>
          <p:nvSpPr>
            <p:cNvPr id="19" name="矩形: 圆角 18"/>
            <p:cNvSpPr/>
            <p:nvPr>
              <p:custDataLst>
                <p:tags r:id="rId12"/>
              </p:custDataLst>
            </p:nvPr>
          </p:nvSpPr>
          <p:spPr>
            <a:xfrm>
              <a:off x="3848519" y="1501396"/>
              <a:ext cx="7753985" cy="252031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3" name="任意多边形: 形状 2"/>
              <p:cNvSpPr/>
              <p:nvPr>
                <p:custDataLst>
                  <p:tags r:id="rId16"/>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10006941" y="5020448"/>
                <a:ext cx="1531151" cy="1598081"/>
                <a:chOff x="10006941" y="5020448"/>
                <a:chExt cx="1531151" cy="1598081"/>
              </a:xfrm>
              <a:grpFill/>
            </p:grpSpPr>
            <p:sp>
              <p:nvSpPr>
                <p:cNvPr id="5" name="任意多边形: 形状 4"/>
                <p:cNvSpPr/>
                <p:nvPr>
                  <p:custDataLst>
                    <p:tags r:id="rId17"/>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任意多边形: 形状 5"/>
                <p:cNvSpPr/>
                <p:nvPr>
                  <p:custDataLst>
                    <p:tags r:id="rId18"/>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任意多边形: 形状 6"/>
                <p:cNvSpPr/>
                <p:nvPr>
                  <p:custDataLst>
                    <p:tags r:id="rId19"/>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任意多边形: 形状 7"/>
                <p:cNvSpPr/>
                <p:nvPr>
                  <p:custDataLst>
                    <p:tags r:id="rId20"/>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16" name="文本框 15"/>
            <p:cNvSpPr txBox="1"/>
            <p:nvPr>
              <p:custDataLst>
                <p:tags r:id="rId13"/>
              </p:custDataLst>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信息处理</a:t>
              </a:r>
            </a:p>
          </p:txBody>
        </p:sp>
        <p:cxnSp>
          <p:nvCxnSpPr>
            <p:cNvPr id="20" name="直接连接符 19"/>
            <p:cNvCxnSpPr/>
            <p:nvPr>
              <p:custDataLst>
                <p:tags r:id="rId14"/>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15"/>
              </p:custDataLst>
            </p:nvPr>
          </p:nvSpPr>
          <p:spPr>
            <a:xfrm>
              <a:off x="3975519" y="2161161"/>
              <a:ext cx="7499985" cy="182562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周围物体处理包括对动态物体（车辆、行人、自行车）的提取和筛选：</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提取周围</a:t>
              </a: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物体</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过去的轨迹数据，包括位置、方向、速度、尺寸、类型等数据</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多个物体的顺序由距离排序决定，用于选择最相关的</a:t>
              </a: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动态物体</a:t>
              </a:r>
              <a:endPar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所有数据需要转换为自车坐标系</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类型编码使用独热编码（车辆、行人、自行车）</a:t>
              </a:r>
            </a:p>
          </p:txBody>
        </p:sp>
      </p:grpSp>
      <p:grpSp>
        <p:nvGrpSpPr>
          <p:cNvPr id="30" name="组合 29"/>
          <p:cNvGrpSpPr/>
          <p:nvPr/>
        </p:nvGrpSpPr>
        <p:grpSpPr>
          <a:xfrm>
            <a:off x="661952" y="1491870"/>
            <a:ext cx="2900218" cy="4873540"/>
            <a:chOff x="8215558" y="1489985"/>
            <a:chExt cx="2900218" cy="4873540"/>
          </a:xfrm>
        </p:grpSpPr>
        <p:sp>
          <p:nvSpPr>
            <p:cNvPr id="9" name="矩形: 圆角 8"/>
            <p:cNvSpPr/>
            <p:nvPr/>
          </p:nvSpPr>
          <p:spPr>
            <a:xfrm>
              <a:off x="8215559" y="1489985"/>
              <a:ext cx="2900217" cy="4867000"/>
            </a:xfrm>
            <a:prstGeom prst="roundRect">
              <a:avLst>
                <a:gd name="adj" fmla="val 4178"/>
              </a:avLst>
            </a:prstGeom>
            <a:gradFill>
              <a:gsLst>
                <a:gs pos="2000">
                  <a:srgbClr val="0164A5"/>
                </a:gs>
                <a:gs pos="100000">
                  <a:srgbClr val="1A73AE"/>
                </a:gs>
              </a:gsLst>
              <a:lin ang="0" scaled="0"/>
            </a:gradFill>
            <a:ln>
              <a:noFill/>
            </a:ln>
            <a:effectLst>
              <a:outerShdw blurRad="266700" dist="254000" dir="2700000" algn="tl" rotWithShape="0">
                <a:srgbClr val="0164A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5" name="Rounded Rectangle 11"/>
            <p:cNvPicPr>
              <a:picLocks noChangeAspect="1"/>
            </p:cNvPicPr>
            <p:nvPr/>
          </p:nvPicPr>
          <p:blipFill>
            <a:blip r:embed="rId23">
              <a:alphaModFix amt="40000"/>
            </a:blip>
            <a:stretch>
              <a:fillRect/>
            </a:stretch>
          </p:blipFill>
          <p:spPr>
            <a:xfrm flipV="1">
              <a:off x="8215558" y="1496525"/>
              <a:ext cx="2898569" cy="4867000"/>
            </a:xfrm>
            <a:prstGeom prst="rect">
              <a:avLst/>
            </a:prstGeom>
          </p:spPr>
        </p:pic>
      </p:grpSp>
      <p:sp>
        <p:nvSpPr>
          <p:cNvPr id="31" name="文本框 30"/>
          <p:cNvSpPr txBox="1"/>
          <p:nvPr/>
        </p:nvSpPr>
        <p:spPr>
          <a:xfrm>
            <a:off x="999490" y="5111750"/>
            <a:ext cx="2317750" cy="410845"/>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60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周围物体信息处理模块</a:t>
            </a:r>
            <a:endParaRPr kumimoji="0" lang="zh-CN" altLang="en-US" sz="16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endParaRPr>
          </a:p>
        </p:txBody>
      </p:sp>
      <p:sp>
        <p:nvSpPr>
          <p:cNvPr id="55" name="文本框 54"/>
          <p:cNvSpPr txBox="1"/>
          <p:nvPr/>
        </p:nvSpPr>
        <p:spPr>
          <a:xfrm>
            <a:off x="939064" y="4505825"/>
            <a:ext cx="2559050" cy="430530"/>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i="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AgentProcessor</a:t>
            </a:r>
            <a:endParaRPr kumimoji="0" lang="en-US" altLang="zh-CN" sz="28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endParaRPr>
          </a:p>
        </p:txBody>
      </p:sp>
      <p:cxnSp>
        <p:nvCxnSpPr>
          <p:cNvPr id="56" name="直接连接符 55"/>
          <p:cNvCxnSpPr/>
          <p:nvPr/>
        </p:nvCxnSpPr>
        <p:spPr>
          <a:xfrm>
            <a:off x="1704818" y="5023846"/>
            <a:ext cx="1522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custDataLst>
              <p:tags r:id="rId2"/>
            </p:custDataLst>
          </p:nvPr>
        </p:nvGrpSpPr>
        <p:grpSpPr>
          <a:xfrm>
            <a:off x="3848516" y="4205306"/>
            <a:ext cx="7753985" cy="2153285"/>
            <a:chOff x="3848519" y="1491871"/>
            <a:chExt cx="7753985" cy="2153285"/>
          </a:xfrm>
          <a:effectLst/>
        </p:grpSpPr>
        <p:sp>
          <p:nvSpPr>
            <p:cNvPr id="63" name="矩形: 圆角 62"/>
            <p:cNvSpPr/>
            <p:nvPr>
              <p:custDataLst>
                <p:tags r:id="rId3"/>
              </p:custDataLst>
            </p:nvPr>
          </p:nvSpPr>
          <p:spPr>
            <a:xfrm>
              <a:off x="3848519" y="1491871"/>
              <a:ext cx="7753985" cy="215328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64" name="组合 63"/>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68" name="任意多边形: 形状 67"/>
              <p:cNvSpPr/>
              <p:nvPr>
                <p:custDataLst>
                  <p:tags r:id="rId7"/>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69" name="组合 68"/>
              <p:cNvGrpSpPr/>
              <p:nvPr/>
            </p:nvGrpSpPr>
            <p:grpSpPr>
              <a:xfrm>
                <a:off x="10006941" y="5020448"/>
                <a:ext cx="1531151" cy="1598081"/>
                <a:chOff x="10006941" y="5020448"/>
                <a:chExt cx="1531151" cy="1598081"/>
              </a:xfrm>
              <a:grpFill/>
            </p:grpSpPr>
            <p:sp>
              <p:nvSpPr>
                <p:cNvPr id="70" name="任意多边形: 形状 69"/>
                <p:cNvSpPr/>
                <p:nvPr>
                  <p:custDataLst>
                    <p:tags r:id="rId8"/>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1" name="任意多边形: 形状 70"/>
                <p:cNvSpPr/>
                <p:nvPr>
                  <p:custDataLst>
                    <p:tags r:id="rId9"/>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2" name="任意多边形: 形状 71"/>
                <p:cNvSpPr/>
                <p:nvPr>
                  <p:custDataLst>
                    <p:tags r:id="rId10"/>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3" name="任意多边形: 形状 72"/>
                <p:cNvSpPr/>
                <p:nvPr>
                  <p:custDataLst>
                    <p:tags r:id="rId11"/>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65" name="文本框 64"/>
            <p:cNvSpPr txBox="1"/>
            <p:nvPr>
              <p:custDataLst>
                <p:tags r:id="rId4"/>
              </p:custDataLst>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信息作用</a:t>
              </a:r>
            </a:p>
          </p:txBody>
        </p:sp>
        <p:cxnSp>
          <p:nvCxnSpPr>
            <p:cNvPr id="66" name="直接连接符 65"/>
            <p:cNvCxnSpPr/>
            <p:nvPr>
              <p:custDataLst>
                <p:tags r:id="rId5"/>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6"/>
              </p:custDataLst>
            </p:nvPr>
          </p:nvSpPr>
          <p:spPr>
            <a:xfrm>
              <a:off x="3975519" y="2161161"/>
              <a:ext cx="7499985" cy="93535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在</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DiT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模型中在推理过程中，周围</a:t>
              </a: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物体</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的历史轨迹数据通过编码器处理后，作为交叉注意力的上下文信息影响轨迹生成。这些数据帮助模型理解周围交通参与者的运动模式。</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540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数据预处理</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custDataLst>
              <p:tags r:id="rId1"/>
            </p:custDataLst>
          </p:nvPr>
        </p:nvGrpSpPr>
        <p:grpSpPr>
          <a:xfrm>
            <a:off x="3848735" y="1501140"/>
            <a:ext cx="7753985" cy="2216785"/>
            <a:chOff x="3848519" y="1501396"/>
            <a:chExt cx="7753985" cy="2520315"/>
          </a:xfrm>
        </p:grpSpPr>
        <p:sp>
          <p:nvSpPr>
            <p:cNvPr id="19" name="矩形: 圆角 18"/>
            <p:cNvSpPr/>
            <p:nvPr>
              <p:custDataLst>
                <p:tags r:id="rId12"/>
              </p:custDataLst>
            </p:nvPr>
          </p:nvSpPr>
          <p:spPr>
            <a:xfrm>
              <a:off x="3848519" y="1501396"/>
              <a:ext cx="7753985" cy="252031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3" name="任意多边形: 形状 2"/>
              <p:cNvSpPr/>
              <p:nvPr>
                <p:custDataLst>
                  <p:tags r:id="rId16"/>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10006941" y="5020448"/>
                <a:ext cx="1531151" cy="1598081"/>
                <a:chOff x="10006941" y="5020448"/>
                <a:chExt cx="1531151" cy="1598081"/>
              </a:xfrm>
              <a:grpFill/>
            </p:grpSpPr>
            <p:sp>
              <p:nvSpPr>
                <p:cNvPr id="5" name="任意多边形: 形状 4"/>
                <p:cNvSpPr/>
                <p:nvPr>
                  <p:custDataLst>
                    <p:tags r:id="rId17"/>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任意多边形: 形状 5"/>
                <p:cNvSpPr/>
                <p:nvPr>
                  <p:custDataLst>
                    <p:tags r:id="rId18"/>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任意多边形: 形状 6"/>
                <p:cNvSpPr/>
                <p:nvPr>
                  <p:custDataLst>
                    <p:tags r:id="rId19"/>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任意多边形: 形状 7"/>
                <p:cNvSpPr/>
                <p:nvPr>
                  <p:custDataLst>
                    <p:tags r:id="rId20"/>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16" name="文本框 15"/>
            <p:cNvSpPr txBox="1"/>
            <p:nvPr>
              <p:custDataLst>
                <p:tags r:id="rId13"/>
              </p:custDataLst>
            </p:nvPr>
          </p:nvSpPr>
          <p:spPr>
            <a:xfrm>
              <a:off x="4541863" y="1650368"/>
              <a:ext cx="1219200" cy="419451"/>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信息处理</a:t>
              </a:r>
            </a:p>
          </p:txBody>
        </p:sp>
        <p:cxnSp>
          <p:nvCxnSpPr>
            <p:cNvPr id="20" name="直接连接符 19"/>
            <p:cNvCxnSpPr/>
            <p:nvPr>
              <p:custDataLst>
                <p:tags r:id="rId14"/>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15"/>
              </p:custDataLst>
            </p:nvPr>
          </p:nvSpPr>
          <p:spPr>
            <a:xfrm>
              <a:off x="3975519" y="2161161"/>
              <a:ext cx="7499985" cy="182562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地图信息处理模块用于提取地图中的车道线、边界和路径信息，包括：</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车道中心线</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左右边界</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路径车道</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红绿灯状态</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速度限制信息</a:t>
              </a:r>
            </a:p>
          </p:txBody>
        </p:sp>
      </p:grpSp>
      <p:grpSp>
        <p:nvGrpSpPr>
          <p:cNvPr id="30" name="组合 29"/>
          <p:cNvGrpSpPr/>
          <p:nvPr/>
        </p:nvGrpSpPr>
        <p:grpSpPr>
          <a:xfrm>
            <a:off x="661952" y="1491870"/>
            <a:ext cx="2900218" cy="4873540"/>
            <a:chOff x="8215558" y="1489985"/>
            <a:chExt cx="2900218" cy="4873540"/>
          </a:xfrm>
        </p:grpSpPr>
        <p:sp>
          <p:nvSpPr>
            <p:cNvPr id="9" name="矩形: 圆角 8"/>
            <p:cNvSpPr/>
            <p:nvPr/>
          </p:nvSpPr>
          <p:spPr>
            <a:xfrm>
              <a:off x="8215559" y="1489985"/>
              <a:ext cx="2900217" cy="4867000"/>
            </a:xfrm>
            <a:prstGeom prst="roundRect">
              <a:avLst>
                <a:gd name="adj" fmla="val 4178"/>
              </a:avLst>
            </a:prstGeom>
            <a:gradFill>
              <a:gsLst>
                <a:gs pos="2000">
                  <a:srgbClr val="0164A5"/>
                </a:gs>
                <a:gs pos="100000">
                  <a:srgbClr val="1A73AE"/>
                </a:gs>
              </a:gsLst>
              <a:lin ang="0" scaled="0"/>
            </a:gradFill>
            <a:ln>
              <a:noFill/>
            </a:ln>
            <a:effectLst>
              <a:outerShdw blurRad="266700" dist="254000" dir="2700000" algn="tl" rotWithShape="0">
                <a:srgbClr val="0164A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5" name="Rounded Rectangle 11"/>
            <p:cNvPicPr>
              <a:picLocks noChangeAspect="1"/>
            </p:cNvPicPr>
            <p:nvPr/>
          </p:nvPicPr>
          <p:blipFill>
            <a:blip r:embed="rId23">
              <a:alphaModFix amt="40000"/>
            </a:blip>
            <a:stretch>
              <a:fillRect/>
            </a:stretch>
          </p:blipFill>
          <p:spPr>
            <a:xfrm flipV="1">
              <a:off x="8215558" y="1496525"/>
              <a:ext cx="2898569" cy="4867000"/>
            </a:xfrm>
            <a:prstGeom prst="rect">
              <a:avLst/>
            </a:prstGeom>
          </p:spPr>
        </p:pic>
      </p:grpSp>
      <p:sp>
        <p:nvSpPr>
          <p:cNvPr id="31" name="文本框 30"/>
          <p:cNvSpPr txBox="1"/>
          <p:nvPr/>
        </p:nvSpPr>
        <p:spPr>
          <a:xfrm>
            <a:off x="999490" y="5111750"/>
            <a:ext cx="2317750" cy="410845"/>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60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地图信息处理模块</a:t>
            </a:r>
            <a:endParaRPr kumimoji="0" lang="zh-CN" altLang="en-US" sz="16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endParaRPr>
          </a:p>
        </p:txBody>
      </p:sp>
      <p:sp>
        <p:nvSpPr>
          <p:cNvPr id="55" name="文本框 54"/>
          <p:cNvSpPr txBox="1"/>
          <p:nvPr/>
        </p:nvSpPr>
        <p:spPr>
          <a:xfrm>
            <a:off x="939064" y="4505825"/>
            <a:ext cx="2313940" cy="430530"/>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i="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MapProcessor</a:t>
            </a:r>
            <a:endParaRPr kumimoji="0" lang="en-US" altLang="zh-CN" sz="28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endParaRPr>
          </a:p>
        </p:txBody>
      </p:sp>
      <p:cxnSp>
        <p:nvCxnSpPr>
          <p:cNvPr id="56" name="直接连接符 55"/>
          <p:cNvCxnSpPr/>
          <p:nvPr/>
        </p:nvCxnSpPr>
        <p:spPr>
          <a:xfrm>
            <a:off x="1704818" y="5023846"/>
            <a:ext cx="1522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custDataLst>
              <p:tags r:id="rId2"/>
            </p:custDataLst>
          </p:nvPr>
        </p:nvGrpSpPr>
        <p:grpSpPr>
          <a:xfrm>
            <a:off x="3848516" y="3785571"/>
            <a:ext cx="7753985" cy="2586355"/>
            <a:chOff x="3848519" y="1491871"/>
            <a:chExt cx="7753985" cy="2586355"/>
          </a:xfrm>
          <a:effectLst/>
        </p:grpSpPr>
        <p:sp>
          <p:nvSpPr>
            <p:cNvPr id="63" name="矩形: 圆角 62"/>
            <p:cNvSpPr/>
            <p:nvPr>
              <p:custDataLst>
                <p:tags r:id="rId3"/>
              </p:custDataLst>
            </p:nvPr>
          </p:nvSpPr>
          <p:spPr>
            <a:xfrm>
              <a:off x="3848519" y="1491871"/>
              <a:ext cx="7753985" cy="258635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64" name="组合 63"/>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68" name="任意多边形: 形状 67"/>
              <p:cNvSpPr/>
              <p:nvPr>
                <p:custDataLst>
                  <p:tags r:id="rId7"/>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69" name="组合 68"/>
              <p:cNvGrpSpPr/>
              <p:nvPr/>
            </p:nvGrpSpPr>
            <p:grpSpPr>
              <a:xfrm>
                <a:off x="10006941" y="5020448"/>
                <a:ext cx="1531151" cy="1598081"/>
                <a:chOff x="10006941" y="5020448"/>
                <a:chExt cx="1531151" cy="1598081"/>
              </a:xfrm>
              <a:grpFill/>
            </p:grpSpPr>
            <p:sp>
              <p:nvSpPr>
                <p:cNvPr id="70" name="任意多边形: 形状 69"/>
                <p:cNvSpPr/>
                <p:nvPr>
                  <p:custDataLst>
                    <p:tags r:id="rId8"/>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1" name="任意多边形: 形状 70"/>
                <p:cNvSpPr/>
                <p:nvPr>
                  <p:custDataLst>
                    <p:tags r:id="rId9"/>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2" name="任意多边形: 形状 71"/>
                <p:cNvSpPr/>
                <p:nvPr>
                  <p:custDataLst>
                    <p:tags r:id="rId10"/>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3" name="任意多边形: 形状 72"/>
                <p:cNvSpPr/>
                <p:nvPr>
                  <p:custDataLst>
                    <p:tags r:id="rId11"/>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65" name="文本框 64"/>
            <p:cNvSpPr txBox="1"/>
            <p:nvPr>
              <p:custDataLst>
                <p:tags r:id="rId4"/>
              </p:custDataLst>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信息作用</a:t>
              </a:r>
            </a:p>
          </p:txBody>
        </p:sp>
        <p:cxnSp>
          <p:nvCxnSpPr>
            <p:cNvPr id="66" name="直接连接符 65"/>
            <p:cNvCxnSpPr/>
            <p:nvPr>
              <p:custDataLst>
                <p:tags r:id="rId5"/>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6"/>
              </p:custDataLst>
            </p:nvPr>
          </p:nvSpPr>
          <p:spPr>
            <a:xfrm>
              <a:off x="3975519" y="2161161"/>
              <a:ext cx="7499985" cy="187579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地图数据，特别是路径车道信息，在编码器中会通过专门的</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RouteEncoder</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处理，为模型提供空间约束和路径引导。</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具体来说车道位置信息给车辆一个空间约束，避免车辆驶离道路。</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而</a:t>
              </a: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路径车道是一种地图级别的先验路径建议，它指示了从当前车辆位置出发，到达目标位置所需经过的车道段集合。</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道路信息和交通指示信息确保模型不违反交规，同时还可做风格调整，让模型模拟人类驾驶行为，如弯道速度控制、直道加速。</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540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数据预处理</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custDataLst>
              <p:tags r:id="rId1"/>
            </p:custDataLst>
          </p:nvPr>
        </p:nvGrpSpPr>
        <p:grpSpPr>
          <a:xfrm>
            <a:off x="3848516" y="1501395"/>
            <a:ext cx="7753985" cy="2995930"/>
            <a:chOff x="3848519" y="1501396"/>
            <a:chExt cx="7753985" cy="2995930"/>
          </a:xfrm>
        </p:grpSpPr>
        <p:sp>
          <p:nvSpPr>
            <p:cNvPr id="19" name="矩形: 圆角 18"/>
            <p:cNvSpPr/>
            <p:nvPr>
              <p:custDataLst>
                <p:tags r:id="rId12"/>
              </p:custDataLst>
            </p:nvPr>
          </p:nvSpPr>
          <p:spPr>
            <a:xfrm>
              <a:off x="3848519" y="1501396"/>
              <a:ext cx="7753985" cy="2995930"/>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3" name="任意多边形: 形状 2"/>
              <p:cNvSpPr/>
              <p:nvPr>
                <p:custDataLst>
                  <p:tags r:id="rId16"/>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10006941" y="5020448"/>
                <a:ext cx="1531151" cy="1598081"/>
                <a:chOff x="10006941" y="5020448"/>
                <a:chExt cx="1531151" cy="1598081"/>
              </a:xfrm>
              <a:grpFill/>
            </p:grpSpPr>
            <p:sp>
              <p:nvSpPr>
                <p:cNvPr id="5" name="任意多边形: 形状 4"/>
                <p:cNvSpPr/>
                <p:nvPr>
                  <p:custDataLst>
                    <p:tags r:id="rId17"/>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任意多边形: 形状 5"/>
                <p:cNvSpPr/>
                <p:nvPr>
                  <p:custDataLst>
                    <p:tags r:id="rId18"/>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任意多边形: 形状 6"/>
                <p:cNvSpPr/>
                <p:nvPr>
                  <p:custDataLst>
                    <p:tags r:id="rId19"/>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任意多边形: 形状 7"/>
                <p:cNvSpPr/>
                <p:nvPr>
                  <p:custDataLst>
                    <p:tags r:id="rId20"/>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16" name="文本框 15"/>
            <p:cNvSpPr txBox="1"/>
            <p:nvPr>
              <p:custDataLst>
                <p:tags r:id="rId13"/>
              </p:custDataLst>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信息处理</a:t>
              </a:r>
            </a:p>
          </p:txBody>
        </p:sp>
        <p:cxnSp>
          <p:nvCxnSpPr>
            <p:cNvPr id="20" name="直接连接符 19"/>
            <p:cNvCxnSpPr/>
            <p:nvPr>
              <p:custDataLst>
                <p:tags r:id="rId14"/>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15"/>
              </p:custDataLst>
            </p:nvPr>
          </p:nvSpPr>
          <p:spPr>
            <a:xfrm>
              <a:off x="3975519" y="2161161"/>
              <a:ext cx="7499985" cy="223075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静态物体处理包括交通锥、护栏等障碍物的提取和编码：</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提取静态</a:t>
              </a: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物体的位置信息</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，包括位置、方向、尺寸、类型等数据</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所有数据需要转换为自车坐标系</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类型编码使用独热编码</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CZONE_SIGN</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lang="en-US" altLang="zh-CN"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C</a:t>
              </a: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区标志牌（停车点、接送区标志、临停区指示牌等）</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BARRIER</a:t>
              </a: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 ：道路障碍物</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TRAFFIC_CONE</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交通锥桶</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GENERIC_OBJECT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lang="zh-CN" altLang="en-US" sz="160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sym typeface="+mn-ea"/>
                </a:rPr>
                <a:t>通用障碍物</a:t>
              </a:r>
              <a:endPar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grpSp>
      <p:grpSp>
        <p:nvGrpSpPr>
          <p:cNvPr id="30" name="组合 29"/>
          <p:cNvGrpSpPr/>
          <p:nvPr/>
        </p:nvGrpSpPr>
        <p:grpSpPr>
          <a:xfrm>
            <a:off x="661952" y="1491870"/>
            <a:ext cx="2900218" cy="4873540"/>
            <a:chOff x="8215558" y="1489985"/>
            <a:chExt cx="2900218" cy="4873540"/>
          </a:xfrm>
        </p:grpSpPr>
        <p:sp>
          <p:nvSpPr>
            <p:cNvPr id="9" name="矩形: 圆角 8"/>
            <p:cNvSpPr/>
            <p:nvPr/>
          </p:nvSpPr>
          <p:spPr>
            <a:xfrm>
              <a:off x="8215559" y="1489985"/>
              <a:ext cx="2900217" cy="4867000"/>
            </a:xfrm>
            <a:prstGeom prst="roundRect">
              <a:avLst>
                <a:gd name="adj" fmla="val 4178"/>
              </a:avLst>
            </a:prstGeom>
            <a:gradFill>
              <a:gsLst>
                <a:gs pos="2000">
                  <a:srgbClr val="0164A5"/>
                </a:gs>
                <a:gs pos="100000">
                  <a:srgbClr val="1A73AE"/>
                </a:gs>
              </a:gsLst>
              <a:lin ang="0" scaled="0"/>
            </a:gradFill>
            <a:ln>
              <a:noFill/>
            </a:ln>
            <a:effectLst>
              <a:outerShdw blurRad="266700" dist="254000" dir="2700000" algn="tl" rotWithShape="0">
                <a:srgbClr val="0164A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5" name="Rounded Rectangle 11"/>
            <p:cNvPicPr>
              <a:picLocks noChangeAspect="1"/>
            </p:cNvPicPr>
            <p:nvPr/>
          </p:nvPicPr>
          <p:blipFill>
            <a:blip r:embed="rId23">
              <a:alphaModFix amt="40000"/>
            </a:blip>
            <a:stretch>
              <a:fillRect/>
            </a:stretch>
          </p:blipFill>
          <p:spPr>
            <a:xfrm flipV="1">
              <a:off x="8215558" y="1496525"/>
              <a:ext cx="2898569" cy="4867000"/>
            </a:xfrm>
            <a:prstGeom prst="rect">
              <a:avLst/>
            </a:prstGeom>
          </p:spPr>
        </p:pic>
      </p:grpSp>
      <p:sp>
        <p:nvSpPr>
          <p:cNvPr id="31" name="文本框 30"/>
          <p:cNvSpPr txBox="1"/>
          <p:nvPr/>
        </p:nvSpPr>
        <p:spPr>
          <a:xfrm>
            <a:off x="999490" y="5111750"/>
            <a:ext cx="2317750" cy="410845"/>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60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静态物体处理模块</a:t>
            </a:r>
            <a:endParaRPr kumimoji="0" lang="zh-CN" altLang="en-US" sz="16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endParaRPr>
          </a:p>
        </p:txBody>
      </p:sp>
      <p:sp>
        <p:nvSpPr>
          <p:cNvPr id="55" name="文本框 54"/>
          <p:cNvSpPr txBox="1"/>
          <p:nvPr/>
        </p:nvSpPr>
        <p:spPr>
          <a:xfrm>
            <a:off x="939064" y="4505825"/>
            <a:ext cx="2534920" cy="430530"/>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i="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StaticProcessor</a:t>
            </a:r>
            <a:endParaRPr kumimoji="0" lang="en-US" altLang="zh-CN" sz="28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endParaRPr>
          </a:p>
        </p:txBody>
      </p:sp>
      <p:cxnSp>
        <p:nvCxnSpPr>
          <p:cNvPr id="56" name="直接连接符 55"/>
          <p:cNvCxnSpPr/>
          <p:nvPr/>
        </p:nvCxnSpPr>
        <p:spPr>
          <a:xfrm>
            <a:off x="1704818" y="5023846"/>
            <a:ext cx="1522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custDataLst>
              <p:tags r:id="rId2"/>
            </p:custDataLst>
          </p:nvPr>
        </p:nvGrpSpPr>
        <p:grpSpPr>
          <a:xfrm>
            <a:off x="3848516" y="4611071"/>
            <a:ext cx="7753985" cy="1791335"/>
            <a:chOff x="3848519" y="1491871"/>
            <a:chExt cx="7753985" cy="1791335"/>
          </a:xfrm>
          <a:effectLst/>
        </p:grpSpPr>
        <p:sp>
          <p:nvSpPr>
            <p:cNvPr id="63" name="矩形: 圆角 62"/>
            <p:cNvSpPr/>
            <p:nvPr>
              <p:custDataLst>
                <p:tags r:id="rId3"/>
              </p:custDataLst>
            </p:nvPr>
          </p:nvSpPr>
          <p:spPr>
            <a:xfrm>
              <a:off x="3848519" y="1491871"/>
              <a:ext cx="7753985" cy="179133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64" name="组合 63"/>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68" name="任意多边形: 形状 67"/>
              <p:cNvSpPr/>
              <p:nvPr>
                <p:custDataLst>
                  <p:tags r:id="rId7"/>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69" name="组合 68"/>
              <p:cNvGrpSpPr/>
              <p:nvPr/>
            </p:nvGrpSpPr>
            <p:grpSpPr>
              <a:xfrm>
                <a:off x="10006941" y="5020448"/>
                <a:ext cx="1531151" cy="1598081"/>
                <a:chOff x="10006941" y="5020448"/>
                <a:chExt cx="1531151" cy="1598081"/>
              </a:xfrm>
              <a:grpFill/>
            </p:grpSpPr>
            <p:sp>
              <p:nvSpPr>
                <p:cNvPr id="70" name="任意多边形: 形状 69"/>
                <p:cNvSpPr/>
                <p:nvPr>
                  <p:custDataLst>
                    <p:tags r:id="rId8"/>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1" name="任意多边形: 形状 70"/>
                <p:cNvSpPr/>
                <p:nvPr>
                  <p:custDataLst>
                    <p:tags r:id="rId9"/>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2" name="任意多边形: 形状 71"/>
                <p:cNvSpPr/>
                <p:nvPr>
                  <p:custDataLst>
                    <p:tags r:id="rId10"/>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3" name="任意多边形: 形状 72"/>
                <p:cNvSpPr/>
                <p:nvPr>
                  <p:custDataLst>
                    <p:tags r:id="rId11"/>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65" name="文本框 64"/>
            <p:cNvSpPr txBox="1"/>
            <p:nvPr>
              <p:custDataLst>
                <p:tags r:id="rId4"/>
              </p:custDataLst>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信息作用</a:t>
              </a:r>
            </a:p>
          </p:txBody>
        </p:sp>
        <p:cxnSp>
          <p:nvCxnSpPr>
            <p:cNvPr id="66" name="直接连接符 65"/>
            <p:cNvCxnSpPr/>
            <p:nvPr>
              <p:custDataLst>
                <p:tags r:id="rId5"/>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6"/>
              </p:custDataLst>
            </p:nvPr>
          </p:nvSpPr>
          <p:spPr>
            <a:xfrm>
              <a:off x="3975519" y="2161161"/>
              <a:ext cx="7499985" cy="93535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这些静态障碍物信息通过编码器处理后，作为环境约束影响轨迹规划，确保生成的路径避开静态障碍。</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5080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i="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自动规划领域分类体系</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4602480"/>
            <a:ext cx="12192000" cy="2255520"/>
          </a:xfrm>
          <a:prstGeom prst="rect">
            <a:avLst/>
          </a:prstGeom>
          <a:gradFill>
            <a:gsLst>
              <a:gs pos="0">
                <a:srgbClr val="0164A5"/>
              </a:gs>
              <a:gs pos="96000">
                <a:srgbClr val="1A73A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7" name="Picture 4"/>
          <p:cNvPicPr>
            <a:picLocks noChangeAspect="1"/>
          </p:cNvPicPr>
          <p:nvPr/>
        </p:nvPicPr>
        <p:blipFill>
          <a:blip r:embed="rId3">
            <a:alphaModFix amt="30000"/>
          </a:blip>
          <a:stretch>
            <a:fillRect/>
          </a:stretch>
        </p:blipFill>
        <p:spPr>
          <a:xfrm rot="5400000">
            <a:off x="727108" y="3875373"/>
            <a:ext cx="2255519" cy="3709735"/>
          </a:xfrm>
          <a:prstGeom prst="rect">
            <a:avLst/>
          </a:prstGeom>
        </p:spPr>
      </p:pic>
      <p:sp>
        <p:nvSpPr>
          <p:cNvPr id="9" name="矩形: 圆角 22"/>
          <p:cNvSpPr/>
          <p:nvPr/>
        </p:nvSpPr>
        <p:spPr>
          <a:xfrm>
            <a:off x="962765" y="1452623"/>
            <a:ext cx="10266470" cy="4618298"/>
          </a:xfrm>
          <a:custGeom>
            <a:avLst/>
            <a:gdLst>
              <a:gd name="connsiteX0" fmla="*/ 0 w 3487810"/>
              <a:gd name="connsiteY0" fmla="*/ 0 h 4621846"/>
              <a:gd name="connsiteX1" fmla="*/ 0 w 3487810"/>
              <a:gd name="connsiteY1" fmla="*/ 0 h 4621846"/>
              <a:gd name="connsiteX2" fmla="*/ 3487810 w 3487810"/>
              <a:gd name="connsiteY2" fmla="*/ 0 h 4621846"/>
              <a:gd name="connsiteX3" fmla="*/ 3487810 w 3487810"/>
              <a:gd name="connsiteY3" fmla="*/ 0 h 4621846"/>
              <a:gd name="connsiteX4" fmla="*/ 3487810 w 3487810"/>
              <a:gd name="connsiteY4" fmla="*/ 4621846 h 4621846"/>
              <a:gd name="connsiteX5" fmla="*/ 3487810 w 3487810"/>
              <a:gd name="connsiteY5" fmla="*/ 4621846 h 4621846"/>
              <a:gd name="connsiteX6" fmla="*/ 0 w 3487810"/>
              <a:gd name="connsiteY6" fmla="*/ 4621846 h 4621846"/>
              <a:gd name="connsiteX7" fmla="*/ 0 w 3487810"/>
              <a:gd name="connsiteY7" fmla="*/ 4621846 h 4621846"/>
              <a:gd name="connsiteX8" fmla="*/ 0 w 3487810"/>
              <a:gd name="connsiteY8" fmla="*/ 0 h 4621846"/>
              <a:gd name="connsiteX0-1" fmla="*/ 695325 w 4183135"/>
              <a:gd name="connsiteY0-2" fmla="*/ 1615442 h 6237288"/>
              <a:gd name="connsiteX1-3" fmla="*/ 0 w 4183135"/>
              <a:gd name="connsiteY1-4" fmla="*/ 0 h 6237288"/>
              <a:gd name="connsiteX2-5" fmla="*/ 695325 w 4183135"/>
              <a:gd name="connsiteY2-6" fmla="*/ 1615442 h 6237288"/>
              <a:gd name="connsiteX3-7" fmla="*/ 4183135 w 4183135"/>
              <a:gd name="connsiteY3-8" fmla="*/ 1615442 h 6237288"/>
              <a:gd name="connsiteX4-9" fmla="*/ 4183135 w 4183135"/>
              <a:gd name="connsiteY4-10" fmla="*/ 1615442 h 6237288"/>
              <a:gd name="connsiteX5-11" fmla="*/ 4183135 w 4183135"/>
              <a:gd name="connsiteY5-12" fmla="*/ 6237288 h 6237288"/>
              <a:gd name="connsiteX6-13" fmla="*/ 4183135 w 4183135"/>
              <a:gd name="connsiteY6-14" fmla="*/ 6237288 h 6237288"/>
              <a:gd name="connsiteX7-15" fmla="*/ 695325 w 4183135"/>
              <a:gd name="connsiteY7-16" fmla="*/ 6237288 h 6237288"/>
              <a:gd name="connsiteX8-17" fmla="*/ 695325 w 4183135"/>
              <a:gd name="connsiteY8-18" fmla="*/ 6237288 h 6237288"/>
              <a:gd name="connsiteX9" fmla="*/ 695325 w 4183135"/>
              <a:gd name="connsiteY9" fmla="*/ 1615442 h 6237288"/>
              <a:gd name="connsiteX0-19" fmla="*/ 0 w 3487810"/>
              <a:gd name="connsiteY0-20" fmla="*/ 0 h 4621846"/>
              <a:gd name="connsiteX1-21" fmla="*/ 0 w 3487810"/>
              <a:gd name="connsiteY1-22" fmla="*/ 0 h 4621846"/>
              <a:gd name="connsiteX2-23" fmla="*/ 3487810 w 3487810"/>
              <a:gd name="connsiteY2-24" fmla="*/ 0 h 4621846"/>
              <a:gd name="connsiteX3-25" fmla="*/ 3487810 w 3487810"/>
              <a:gd name="connsiteY3-26" fmla="*/ 0 h 4621846"/>
              <a:gd name="connsiteX4-27" fmla="*/ 3487810 w 3487810"/>
              <a:gd name="connsiteY4-28" fmla="*/ 4621846 h 4621846"/>
              <a:gd name="connsiteX5-29" fmla="*/ 3487810 w 3487810"/>
              <a:gd name="connsiteY5-30" fmla="*/ 4621846 h 4621846"/>
              <a:gd name="connsiteX6-31" fmla="*/ 0 w 3487810"/>
              <a:gd name="connsiteY6-32" fmla="*/ 4621846 h 4621846"/>
              <a:gd name="connsiteX7-33" fmla="*/ 0 w 3487810"/>
              <a:gd name="connsiteY7-34" fmla="*/ 4621846 h 4621846"/>
              <a:gd name="connsiteX8-35" fmla="*/ 0 w 3487810"/>
              <a:gd name="connsiteY8-36" fmla="*/ 0 h 46218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487810" h="4621846">
                <a:moveTo>
                  <a:pt x="0" y="0"/>
                </a:moveTo>
                <a:lnTo>
                  <a:pt x="0" y="0"/>
                </a:lnTo>
                <a:lnTo>
                  <a:pt x="3487810" y="0"/>
                </a:lnTo>
                <a:lnTo>
                  <a:pt x="3487810" y="0"/>
                </a:lnTo>
                <a:lnTo>
                  <a:pt x="3487810" y="4621846"/>
                </a:lnTo>
                <a:lnTo>
                  <a:pt x="3487810" y="4621846"/>
                </a:lnTo>
                <a:lnTo>
                  <a:pt x="0" y="4621846"/>
                </a:lnTo>
                <a:lnTo>
                  <a:pt x="0" y="4621846"/>
                </a:lnTo>
                <a:lnTo>
                  <a:pt x="0" y="0"/>
                </a:lnTo>
                <a:close/>
              </a:path>
            </a:pathLst>
          </a:custGeom>
          <a:solidFill>
            <a:sysClr val="window" lastClr="FFFFFF"/>
          </a:solidFill>
          <a:ln w="12700" cap="flat" cmpd="sng" algn="ctr">
            <a:noFill/>
            <a:prstDash val="solid"/>
            <a:miter lim="800000"/>
          </a:ln>
          <a:effectLst>
            <a:outerShdw blurRad="787400" dist="1270000" dir="5400000" sx="70000" sy="70000" algn="t" rotWithShape="0">
              <a:srgbClr val="D8D8D8"/>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1" name="矩形: 圆角 10"/>
          <p:cNvSpPr/>
          <p:nvPr/>
        </p:nvSpPr>
        <p:spPr>
          <a:xfrm>
            <a:off x="4393407" y="1273216"/>
            <a:ext cx="3405186" cy="4925023"/>
          </a:xfrm>
          <a:prstGeom prst="roundRect">
            <a:avLst>
              <a:gd name="adj" fmla="val 1936"/>
            </a:avLst>
          </a:prstGeom>
          <a:gradFill>
            <a:gsLst>
              <a:gs pos="0">
                <a:srgbClr val="0164A5"/>
              </a:gs>
              <a:gs pos="39000">
                <a:srgbClr val="0164A5"/>
              </a:gs>
              <a:gs pos="100000">
                <a:srgbClr val="1A73AE"/>
              </a:gs>
            </a:gsLst>
            <a:lin ang="16200000" scaled="1"/>
          </a:gradFill>
          <a:ln w="19050" cap="flat" cmpd="sng" algn="ctr">
            <a:noFill/>
            <a:prstDash val="solid"/>
            <a:miter lim="800000"/>
          </a:ln>
          <a:effectLst>
            <a:reflection blurRad="25400" stA="61000" endPos="11000" dist="25400" dir="5400000" sy="-100000" algn="bl" rotWithShape="0"/>
          </a:effectLst>
          <a:sp3d extrusionH="50800"/>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8" name="矩形 17"/>
          <p:cNvSpPr/>
          <p:nvPr/>
        </p:nvSpPr>
        <p:spPr>
          <a:xfrm>
            <a:off x="4693066" y="1579094"/>
            <a:ext cx="273855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rPr>
              <a:t>基于</a:t>
            </a:r>
            <a:r>
              <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rPr>
              <a:t>问题形式</a:t>
            </a:r>
            <a:endParaRPr kumimoji="0" lang="zh-CN" altLang="zh-CN"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endParaRPr>
          </a:p>
        </p:txBody>
      </p:sp>
      <p:sp>
        <p:nvSpPr>
          <p:cNvPr id="19" name="ïsḻidè"/>
          <p:cNvSpPr txBox="1"/>
          <p:nvPr/>
        </p:nvSpPr>
        <p:spPr>
          <a:xfrm>
            <a:off x="4458970" y="2233930"/>
            <a:ext cx="3207385" cy="3704590"/>
          </a:xfrm>
          <a:prstGeom prst="rect">
            <a:avLst/>
          </a:prstGeom>
          <a:noFill/>
        </p:spPr>
        <p:txBody>
          <a:bodyPr wrap="square" rtlCol="0" anchor="ctr">
            <a:noAutofit/>
          </a:bodyPr>
          <a:lstStyle/>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运动规划</a:t>
            </a:r>
          </a:p>
          <a:p>
            <a:pPr marL="742950" marR="0" lvl="1" indent="-285750" algn="l" defTabSz="914400" rtl="0" eaLnBrk="1" fontAlgn="auto" latinLnBrk="0" hangingPunct="1">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全局路径规划（如车载导航）</a:t>
            </a:r>
          </a:p>
          <a:p>
            <a:pPr marL="742950" marR="0" lvl="1" indent="-285750" algn="l" defTabSz="914400" rtl="0" eaLnBrk="1" fontAlgn="auto" latinLnBrk="0" hangingPunct="1">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局部轨迹规划（如自动驾驶环岛通行）</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路径规划</a:t>
            </a:r>
            <a:endParaRPr kumimoji="0" lang="en-US" altLang="zh-CN"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a:p>
            <a:pPr marL="742950" lvl="1" indent="-285750">
              <a:buFont typeface="Wingdings" panose="05000000000000000000" pitchFamily="2" charset="2"/>
              <a:buChar char="Ø"/>
              <a:defRPr/>
            </a:pPr>
            <a:r>
              <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为复杂任务分解步骤并排序，如机器人装配、物流调度</a:t>
            </a:r>
            <a:endParaRPr lang="en-US" altLang="zh-CN" sz="1400" noProof="0" dirty="0">
              <a:solidFill>
                <a:prstClr val="white"/>
              </a:solidFill>
              <a:latin typeface="思源黑体 CN Normal" panose="020B0400000000000000" pitchFamily="34" charset="-122"/>
              <a:ea typeface="思源黑体 CN Normal" panose="020B0400000000000000" pitchFamily="34" charset="-122"/>
            </a:endParaRPr>
          </a:p>
          <a:p>
            <a:pPr marL="285750" indent="-285750">
              <a:buFont typeface="Wingdings" panose="05000000000000000000" pitchFamily="2" charset="2"/>
              <a:buChar char="Ø"/>
              <a:defRPr/>
            </a:pPr>
            <a:r>
              <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行为规划</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多智能体规划</a:t>
            </a:r>
          </a:p>
          <a:p>
            <a:pPr marL="742950" marR="0" lvl="1" indent="-285750" algn="l" defTabSz="914400" rtl="0" eaLnBrk="1" fontAlgn="auto" latinLnBrk="0" hangingPunct="1">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协调多个实体的行为，处理交互与协同（如车队调度、交通流优化）</a:t>
            </a:r>
          </a:p>
          <a:p>
            <a:pPr marL="285750" marR="0" lvl="0" indent="-285750" algn="l" defTabSz="914400" rtl="0" eaLnBrk="1" fontAlgn="auto" latinLnBrk="0" hangingPunct="1">
              <a:spcBef>
                <a:spcPts val="0"/>
              </a:spcBef>
              <a:spcAft>
                <a:spcPts val="0"/>
              </a:spcAft>
              <a:buClrTx/>
              <a:buSzTx/>
              <a:buFont typeface="Wingdings" panose="05000000000000000000" pitchFamily="2" charset="2"/>
              <a:buChar char="Ø"/>
              <a:defRPr/>
            </a:pPr>
            <a:endParaRPr kumimoji="0" lang="zh-CN" altLang="en-US" sz="14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7" name="直接连接符 26"/>
          <p:cNvCxnSpPr/>
          <p:nvPr/>
        </p:nvCxnSpPr>
        <p:spPr>
          <a:xfrm>
            <a:off x="4777105" y="2102314"/>
            <a:ext cx="2570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71998" y="2088410"/>
            <a:ext cx="25704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191579" y="2088410"/>
            <a:ext cx="25704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306373" y="1564047"/>
            <a:ext cx="2738559"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2800" b="1" i="0" u="none" strike="noStrike" kern="1200" cap="none" spc="0" normalizeH="0" baseline="0" noProof="0" dirty="0">
                <a:ln>
                  <a:noFill/>
                </a:ln>
                <a:gradFill>
                  <a:gsLst>
                    <a:gs pos="0">
                      <a:srgbClr val="0164A5"/>
                    </a:gs>
                    <a:gs pos="100000">
                      <a:srgbClr val="1A73AE"/>
                    </a:gs>
                  </a:gsLst>
                  <a:lin ang="16200000" scaled="1"/>
                </a:gradFill>
                <a:effectLst/>
                <a:uLnTx/>
                <a:uFillTx/>
                <a:latin typeface="思源黑体 CN Heavy" panose="020B0A00000000000000" pitchFamily="34" charset="-122"/>
                <a:ea typeface="思源黑体 CN Heavy" panose="020B0A00000000000000" pitchFamily="34" charset="-122"/>
              </a:rPr>
              <a:t>基于方法论</a:t>
            </a:r>
          </a:p>
        </p:txBody>
      </p:sp>
      <p:sp>
        <p:nvSpPr>
          <p:cNvPr id="32" name="ïsḻidè"/>
          <p:cNvSpPr txBox="1"/>
          <p:nvPr/>
        </p:nvSpPr>
        <p:spPr>
          <a:xfrm>
            <a:off x="1071880" y="2048510"/>
            <a:ext cx="3207385" cy="3889375"/>
          </a:xfrm>
          <a:prstGeom prst="rect">
            <a:avLst/>
          </a:prstGeom>
          <a:noFill/>
        </p:spPr>
        <p:txBody>
          <a:bodyPr wrap="square" rtlCol="0" anchor="ctr">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基于规则的规划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几何规划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行为树规划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控制理论规划</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基于学习的规划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模仿学习规划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强化学习规划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生成式学习规划</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混合规划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学习</a:t>
            </a:r>
            <a:r>
              <a:rPr kumimoji="0" lang="en-US" altLang="zh-CN"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规则后处理</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分层规划</a:t>
            </a:r>
            <a:endParaRPr kumimoji="0" lang="en-US" altLang="zh-CN"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33" name="矩形 32"/>
          <p:cNvSpPr/>
          <p:nvPr/>
        </p:nvSpPr>
        <p:spPr>
          <a:xfrm>
            <a:off x="8098251" y="1564047"/>
            <a:ext cx="2738559" cy="52197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a:gsLst>
                    <a:gs pos="0">
                      <a:srgbClr val="0164A5"/>
                    </a:gs>
                    <a:gs pos="100000">
                      <a:srgbClr val="1A73AE"/>
                    </a:gs>
                  </a:gsLst>
                  <a:lin ang="16200000" scaled="1"/>
                </a:gradFill>
                <a:effectLst/>
                <a:uLnTx/>
                <a:uFillTx/>
                <a:latin typeface="思源黑体 CN Heavy" panose="020B0A00000000000000" pitchFamily="34" charset="-122"/>
                <a:ea typeface="思源黑体 CN Heavy" panose="020B0A00000000000000" pitchFamily="34" charset="-122"/>
              </a:rPr>
              <a:t>基于环境特性</a:t>
            </a:r>
          </a:p>
        </p:txBody>
      </p:sp>
      <p:sp>
        <p:nvSpPr>
          <p:cNvPr id="34" name="ïsḻidè"/>
          <p:cNvSpPr txBox="1"/>
          <p:nvPr/>
        </p:nvSpPr>
        <p:spPr>
          <a:xfrm>
            <a:off x="7879080" y="2176145"/>
            <a:ext cx="3207385" cy="3763010"/>
          </a:xfrm>
          <a:prstGeom prst="rect">
            <a:avLst/>
          </a:prstGeom>
          <a:noFill/>
        </p:spPr>
        <p:txBody>
          <a:bodyPr wrap="square" rtlCol="0" anchor="ctr">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静态环境规划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环境障碍物固定（如工厂车间），规划可离线预计算</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动态环境规划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环境实时变化，需在线实时规划（如自动驾驶、无人机巡检）</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不确定环境规划</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环境状态部分可知（如传感器噪声、预测不确定性），需概率建模</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14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训练循环</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08370" y="1177290"/>
            <a:ext cx="6183630" cy="5170805"/>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训练循环：</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1.</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数据加载与增强</a:t>
            </a:r>
          </a:p>
          <a:p>
            <a:pPr marL="0" marR="0" lvl="0" indent="457200" algn="l" defTabSz="914400" rtl="0" eaLnBrk="1" fontAlgn="auto" latinLnBrk="0" hangingPunct="1">
              <a:lnSpc>
                <a:spcPct val="150000"/>
              </a:lnSpc>
              <a:spcBef>
                <a:spcPts val="0"/>
              </a:spcBef>
              <a:spcAft>
                <a:spcPts val="0"/>
              </a:spcAft>
              <a:buClrTx/>
              <a:buSzTx/>
              <a:buFontTx/>
              <a:buNone/>
              <a:defRPr/>
            </a:pPr>
            <a:r>
              <a:rPr lang="zh-CN" altLang="en-US"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批量加载（</a:t>
            </a:r>
            <a:r>
              <a:rPr lang="en-US" altLang="zh-CN"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Batch Data Loading</a:t>
            </a:r>
            <a:r>
              <a:rPr lang="zh-CN" altLang="en-US"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t>
            </a: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从预处理</a:t>
            </a:r>
            <a:r>
              <a:rPr lang="en-US" altLang="zh-CN"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 .npz </a:t>
            </a:r>
            <a:r>
              <a:rPr lang="zh-CN" altLang="en-US"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文件中读取每个训练样本，包括自车、邻车、地图、静态物体等信息。</a:t>
            </a: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457200" algn="l" defTabSz="914400" rtl="0" eaLnBrk="1" fontAlgn="auto" latinLnBrk="0" hangingPunct="1">
              <a:lnSpc>
                <a:spcPct val="150000"/>
              </a:lnSpc>
              <a:spcBef>
                <a:spcPts val="0"/>
              </a:spcBef>
              <a:spcAft>
                <a:spcPts val="0"/>
              </a:spcAft>
              <a:buClrTx/>
              <a:buSzTx/>
              <a:buFontTx/>
              <a:buNone/>
              <a:defRPr/>
            </a:pPr>
            <a:r>
              <a:rPr lang="zh-CN" altLang="en-US"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数据增强（</a:t>
            </a:r>
            <a:r>
              <a:rPr lang="en-US" altLang="zh-CN"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Data Augmentation</a:t>
            </a:r>
            <a:r>
              <a:rPr lang="zh-CN" altLang="en-US"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t>
            </a: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使用</a:t>
            </a:r>
            <a:r>
              <a:rPr lang="en-US" altLang="zh-CN"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 optic </a:t>
            </a:r>
            <a:r>
              <a:rPr lang="zh-CN" altLang="en-US"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增强手段（如旋转、镜像、扰动）提升模型泛化能力；</a:t>
            </a: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2.</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前向传播</a:t>
            </a:r>
          </a:p>
          <a:p>
            <a:pPr marL="0" marR="0" lvl="0" indent="45720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核心过程：扩散模型生成轨迹分布</a:t>
            </a:r>
            <a:endPar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将历史状态和地图信息作为条件输入，送入</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DiT </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模型接收带噪的目标轨迹，学习逐步去噪并生成自车</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 </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邻车的未来轨迹；</a:t>
            </a:r>
            <a:endPar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模拟扩散采样过程的反向传播阶段（从随机噪声还原轨迹）。</a:t>
            </a:r>
          </a:p>
        </p:txBody>
      </p:sp>
      <p:pic>
        <p:nvPicPr>
          <p:cNvPr id="4" name="图片 3" descr="训练循环"/>
          <p:cNvPicPr>
            <a:picLocks noChangeAspect="1"/>
          </p:cNvPicPr>
          <p:nvPr/>
        </p:nvPicPr>
        <p:blipFill>
          <a:blip r:embed="rId3"/>
          <a:srcRect l="18444" r="17430"/>
          <a:stretch>
            <a:fillRect/>
          </a:stretch>
        </p:blipFill>
        <p:spPr>
          <a:xfrm>
            <a:off x="227965" y="1177290"/>
            <a:ext cx="5680710" cy="53924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i="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训练循环</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08370" y="1177290"/>
            <a:ext cx="6183630" cy="3253105"/>
          </a:xfrm>
          <a:prstGeom prst="rect">
            <a:avLst/>
          </a:prstGeom>
          <a:noFill/>
        </p:spPr>
        <p:txBody>
          <a:bodyPr wrap="square" lIns="0" tIns="0" rIns="0" bIns="0">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训练循环：</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3.</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损失计算</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核心思想：联合预测</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a:t>
            </a:r>
            <a:r>
              <a:rPr kumimoji="0" lang="en-US"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联合监督</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包括两大组成：</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Ego Planning Loss</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：自车轨迹的预测误差；</a:t>
            </a:r>
            <a:endPar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Neighbor Prediction Loss</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：周围车辆轨迹的预测误差；</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总损失</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 </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邻车预测损失</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 α </a:t>
            </a:r>
            <a:r>
              <a:rPr kumimoji="0" lang="en-US"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自车规划损失，其中</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α</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是可配置的权重参数。</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目标是训练出一个具备多车互动建模能力的轨迹生成器。</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pic>
        <p:nvPicPr>
          <p:cNvPr id="4" name="图片 3" descr="训练循环"/>
          <p:cNvPicPr>
            <a:picLocks noChangeAspect="1"/>
          </p:cNvPicPr>
          <p:nvPr/>
        </p:nvPicPr>
        <p:blipFill>
          <a:blip r:embed="rId3"/>
          <a:srcRect l="18444" r="17430"/>
          <a:stretch>
            <a:fillRect/>
          </a:stretch>
        </p:blipFill>
        <p:spPr>
          <a:xfrm>
            <a:off x="227965" y="1177290"/>
            <a:ext cx="5680710" cy="5392420"/>
          </a:xfrm>
          <a:prstGeom prst="rect">
            <a:avLst/>
          </a:prstGeom>
        </p:spPr>
      </p:pic>
      <p:pic>
        <p:nvPicPr>
          <p:cNvPr id="2" name="图片 1"/>
          <p:cNvPicPr>
            <a:picLocks noChangeAspect="1"/>
          </p:cNvPicPr>
          <p:nvPr/>
        </p:nvPicPr>
        <p:blipFill>
          <a:blip r:embed="rId4"/>
          <a:srcRect l="2867" r="2646"/>
          <a:stretch>
            <a:fillRect/>
          </a:stretch>
        </p:blipFill>
        <p:spPr>
          <a:xfrm>
            <a:off x="6008370" y="4736465"/>
            <a:ext cx="5964555" cy="8337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i="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训练循环</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61670" y="5965825"/>
            <a:ext cx="5993130" cy="909320"/>
          </a:xfrm>
          <a:prstGeom prst="rect">
            <a:avLst/>
          </a:prstGeom>
          <a:noFill/>
        </p:spPr>
        <p:txBody>
          <a:bodyPr wrap="square" lIns="0" tIns="0" rIns="0" bIns="0">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模型预测的</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噪声梯度</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要和实际添加的噪声梯度方向相符，从而学会如何从噪声中</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走回</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原始轨迹。</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3"/>
          <a:srcRect l="2867" r="2646"/>
          <a:stretch>
            <a:fillRect/>
          </a:stretch>
        </p:blipFill>
        <p:spPr>
          <a:xfrm>
            <a:off x="661670" y="1177290"/>
            <a:ext cx="7880350" cy="1101725"/>
          </a:xfrm>
          <a:prstGeom prst="rect">
            <a:avLst/>
          </a:prstGeom>
        </p:spPr>
      </p:pic>
      <p:pic>
        <p:nvPicPr>
          <p:cNvPr id="3" name="图片 2"/>
          <p:cNvPicPr>
            <a:picLocks noChangeAspect="1"/>
          </p:cNvPicPr>
          <p:nvPr/>
        </p:nvPicPr>
        <p:blipFill>
          <a:blip r:embed="rId4"/>
          <a:stretch>
            <a:fillRect/>
          </a:stretch>
        </p:blipFill>
        <p:spPr>
          <a:xfrm>
            <a:off x="661670" y="2279015"/>
            <a:ext cx="5887085" cy="3686810"/>
          </a:xfrm>
          <a:prstGeom prst="rect">
            <a:avLst/>
          </a:prstGeom>
        </p:spPr>
      </p:pic>
      <p:pic>
        <p:nvPicPr>
          <p:cNvPr id="5" name="图片 4"/>
          <p:cNvPicPr>
            <a:picLocks noChangeAspect="1"/>
          </p:cNvPicPr>
          <p:nvPr/>
        </p:nvPicPr>
        <p:blipFill>
          <a:blip r:embed="rId5"/>
          <a:stretch>
            <a:fillRect/>
          </a:stretch>
        </p:blipFill>
        <p:spPr>
          <a:xfrm>
            <a:off x="6888480" y="2279015"/>
            <a:ext cx="4876800" cy="1972310"/>
          </a:xfrm>
          <a:prstGeom prst="rect">
            <a:avLst/>
          </a:prstGeom>
        </p:spPr>
      </p:pic>
      <p:sp>
        <p:nvSpPr>
          <p:cNvPr id="8" name="文本框 7"/>
          <p:cNvSpPr txBox="1"/>
          <p:nvPr/>
        </p:nvSpPr>
        <p:spPr>
          <a:xfrm>
            <a:off x="6888480" y="4617720"/>
            <a:ext cx="5147310" cy="1684655"/>
          </a:xfrm>
          <a:prstGeom prst="rect">
            <a:avLst/>
          </a:prstGeom>
          <a:noFill/>
        </p:spPr>
        <p:txBody>
          <a:bodyPr wrap="square" lIns="0" tIns="0" rIns="0" bIns="0">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最普通的</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均方误差（</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MSE</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），衡量</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预测出的轨迹</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和</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真实轨迹</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x</a:t>
            </a:r>
            <a:r>
              <a:rPr kumimoji="0" lang="en-US" altLang="zh-CN" sz="1600" b="0" i="0" u="none" strike="noStrike" kern="1200" cap="none" spc="0" normalizeH="0" baseline="-250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0</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的距离。它不再显式学习加噪方向，而是直接学还原目标本身；</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i="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训练循环</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008370" y="1177290"/>
            <a:ext cx="6183630" cy="5170805"/>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训练循环：</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4.</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反向传播与参数更新</a:t>
            </a:r>
          </a:p>
          <a:p>
            <a:pPr marR="0" lvl="1"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多项训练技巧，提升稳定性和收敛速度：</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梯度裁剪：将梯度范数限制在</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≤5</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，防止爆炸；</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优化器：使用</a:t>
            </a:r>
            <a:r>
              <a:rPr lang="en-US" altLang="zh-CN"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Adam</a:t>
            </a:r>
            <a:r>
              <a:rPr lang="zh-CN" altLang="en-US" sz="1600" noProof="0" dirty="0">
                <a:ln>
                  <a:noFill/>
                </a:ln>
                <a:solidFill>
                  <a:prstClr val="black"/>
                </a:solidFill>
                <a:effectLst/>
                <a:uLnTx/>
                <a:uFillTx/>
                <a:latin typeface="思源黑体 CN Normal" panose="020B0400000000000000" pitchFamily="34" charset="-122"/>
                <a:ea typeface="思源黑体 CN Normal" panose="020B0400000000000000" pitchFamily="34" charset="-122"/>
                <a:sym typeface="+mn-ea"/>
              </a:rPr>
              <a:t>优化器</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进行参数更新；</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EMA</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模型更新：</a:t>
            </a:r>
          </a:p>
          <a:p>
            <a:pPr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保留一份参数平滑更新的</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影子模型</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endPar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更新方式：</a:t>
            </a:r>
          </a:p>
          <a:p>
            <a:pPr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a:p>
            <a:pPr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典型</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α ≈ 0.999</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，越接近</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1 </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表示越</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稳定</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a:t>
            </a:r>
          </a:p>
          <a:p>
            <a:pPr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作用：</a:t>
            </a:r>
          </a:p>
          <a:p>
            <a:pPr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缓解训练过程中的噪声扰动</a:t>
            </a:r>
          </a:p>
          <a:p>
            <a:pPr marR="0" lvl="2"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在验证与推理时使用</a:t>
            </a:r>
            <a:r>
              <a:rPr kumimoji="0" lang="en-US" altLang="zh-CN"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 EMA </a:t>
            </a:r>
            <a:r>
              <a:rPr kumimoji="0" lang="zh-CN" altLang="en-US" sz="16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rPr>
              <a:t>模型以提高泛化稳定性。</a:t>
            </a:r>
          </a:p>
        </p:txBody>
      </p:sp>
      <p:pic>
        <p:nvPicPr>
          <p:cNvPr id="4" name="图片 3" descr="训练循环"/>
          <p:cNvPicPr>
            <a:picLocks noChangeAspect="1"/>
          </p:cNvPicPr>
          <p:nvPr/>
        </p:nvPicPr>
        <p:blipFill>
          <a:blip r:embed="rId3"/>
          <a:srcRect l="18444" r="17430"/>
          <a:stretch>
            <a:fillRect/>
          </a:stretch>
        </p:blipFill>
        <p:spPr>
          <a:xfrm>
            <a:off x="227965" y="1177290"/>
            <a:ext cx="5680710" cy="5392420"/>
          </a:xfrm>
          <a:prstGeom prst="rect">
            <a:avLst/>
          </a:prstGeom>
        </p:spPr>
      </p:pic>
      <p:pic>
        <p:nvPicPr>
          <p:cNvPr id="2" name="图片 1"/>
          <p:cNvPicPr>
            <a:picLocks noChangeAspect="1"/>
          </p:cNvPicPr>
          <p:nvPr/>
        </p:nvPicPr>
        <p:blipFill>
          <a:blip r:embed="rId4"/>
          <a:srcRect t="19558" b="17512"/>
          <a:stretch>
            <a:fillRect/>
          </a:stretch>
        </p:blipFill>
        <p:spPr>
          <a:xfrm>
            <a:off x="6964680" y="4251960"/>
            <a:ext cx="4271645" cy="4883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i="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推理流程</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custDataLst>
              <p:tags r:id="rId1"/>
            </p:custDataLst>
          </p:nvPr>
        </p:nvGrpSpPr>
        <p:grpSpPr>
          <a:xfrm>
            <a:off x="3848516" y="1501395"/>
            <a:ext cx="7753985" cy="2485390"/>
            <a:chOff x="3848519" y="1501396"/>
            <a:chExt cx="7753985" cy="2485390"/>
          </a:xfrm>
        </p:grpSpPr>
        <p:sp>
          <p:nvSpPr>
            <p:cNvPr id="19" name="矩形: 圆角 18"/>
            <p:cNvSpPr/>
            <p:nvPr>
              <p:custDataLst>
                <p:tags r:id="rId12"/>
              </p:custDataLst>
            </p:nvPr>
          </p:nvSpPr>
          <p:spPr>
            <a:xfrm>
              <a:off x="3848519" y="1501396"/>
              <a:ext cx="7753985" cy="2299970"/>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3" name="任意多边形: 形状 2"/>
              <p:cNvSpPr/>
              <p:nvPr>
                <p:custDataLst>
                  <p:tags r:id="rId16"/>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10006941" y="5020448"/>
                <a:ext cx="1531151" cy="1598081"/>
                <a:chOff x="10006941" y="5020448"/>
                <a:chExt cx="1531151" cy="1598081"/>
              </a:xfrm>
              <a:grpFill/>
            </p:grpSpPr>
            <p:sp>
              <p:nvSpPr>
                <p:cNvPr id="5" name="任意多边形: 形状 4"/>
                <p:cNvSpPr/>
                <p:nvPr>
                  <p:custDataLst>
                    <p:tags r:id="rId17"/>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任意多边形: 形状 5"/>
                <p:cNvSpPr/>
                <p:nvPr>
                  <p:custDataLst>
                    <p:tags r:id="rId18"/>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任意多边形: 形状 6"/>
                <p:cNvSpPr/>
                <p:nvPr>
                  <p:custDataLst>
                    <p:tags r:id="rId19"/>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任意多边形: 形状 7"/>
                <p:cNvSpPr/>
                <p:nvPr>
                  <p:custDataLst>
                    <p:tags r:id="rId20"/>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16" name="文本框 15"/>
            <p:cNvSpPr txBox="1"/>
            <p:nvPr>
              <p:custDataLst>
                <p:tags r:id="rId13"/>
              </p:custDataLst>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输入信息</a:t>
              </a:r>
            </a:p>
          </p:txBody>
        </p:sp>
        <p:cxnSp>
          <p:nvCxnSpPr>
            <p:cNvPr id="20" name="直接连接符 19"/>
            <p:cNvCxnSpPr/>
            <p:nvPr>
              <p:custDataLst>
                <p:tags r:id="rId14"/>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15"/>
              </p:custDataLst>
            </p:nvPr>
          </p:nvSpPr>
          <p:spPr>
            <a:xfrm>
              <a:off x="3975519" y="2161161"/>
              <a:ext cx="7499985" cy="182562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1.</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自车状态（</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Ego State</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当前帧的自车位置、速度、加速度、朝向等，格式为</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[B, 1, 10]</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2.</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邻车历史轨迹（</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Neighbor Agents</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邻车在过去数秒内的运动轨迹信息，格式为</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[B, N, T, 8]</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，包含位置、速度、尺寸等</a:t>
              </a:r>
              <a:endPar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3.</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地图路径信息（</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Route Lanes</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endPar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4.</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静态障碍物信息（</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Static Objects</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grpSp>
      <p:grpSp>
        <p:nvGrpSpPr>
          <p:cNvPr id="30" name="组合 29"/>
          <p:cNvGrpSpPr/>
          <p:nvPr/>
        </p:nvGrpSpPr>
        <p:grpSpPr>
          <a:xfrm>
            <a:off x="661952" y="1491870"/>
            <a:ext cx="2900218" cy="4873540"/>
            <a:chOff x="8215558" y="1489985"/>
            <a:chExt cx="2900218" cy="4873540"/>
          </a:xfrm>
        </p:grpSpPr>
        <p:sp>
          <p:nvSpPr>
            <p:cNvPr id="9" name="矩形: 圆角 8"/>
            <p:cNvSpPr/>
            <p:nvPr/>
          </p:nvSpPr>
          <p:spPr>
            <a:xfrm>
              <a:off x="8215559" y="1489985"/>
              <a:ext cx="2900217" cy="4867000"/>
            </a:xfrm>
            <a:prstGeom prst="roundRect">
              <a:avLst>
                <a:gd name="adj" fmla="val 4178"/>
              </a:avLst>
            </a:prstGeom>
            <a:gradFill>
              <a:gsLst>
                <a:gs pos="2000">
                  <a:srgbClr val="0164A5"/>
                </a:gs>
                <a:gs pos="100000">
                  <a:srgbClr val="1A73AE"/>
                </a:gs>
              </a:gsLst>
              <a:lin ang="0" scaled="0"/>
            </a:gradFill>
            <a:ln>
              <a:noFill/>
            </a:ln>
            <a:effectLst>
              <a:outerShdw blurRad="266700" dist="254000" dir="2700000" algn="tl" rotWithShape="0">
                <a:srgbClr val="0164A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5" name="Rounded Rectangle 11"/>
            <p:cNvPicPr>
              <a:picLocks noChangeAspect="1"/>
            </p:cNvPicPr>
            <p:nvPr/>
          </p:nvPicPr>
          <p:blipFill>
            <a:blip r:embed="rId23">
              <a:alphaModFix amt="40000"/>
            </a:blip>
            <a:stretch>
              <a:fillRect/>
            </a:stretch>
          </p:blipFill>
          <p:spPr>
            <a:xfrm flipV="1">
              <a:off x="8215558" y="1496525"/>
              <a:ext cx="2898569" cy="4867000"/>
            </a:xfrm>
            <a:prstGeom prst="rect">
              <a:avLst/>
            </a:prstGeom>
          </p:spPr>
        </p:pic>
      </p:grpSp>
      <p:sp>
        <p:nvSpPr>
          <p:cNvPr id="31" name="文本框 30"/>
          <p:cNvSpPr txBox="1"/>
          <p:nvPr/>
        </p:nvSpPr>
        <p:spPr>
          <a:xfrm>
            <a:off x="999490" y="5111750"/>
            <a:ext cx="2317750" cy="410845"/>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60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推理流程</a:t>
            </a:r>
          </a:p>
        </p:txBody>
      </p:sp>
      <p:sp>
        <p:nvSpPr>
          <p:cNvPr id="55" name="文本框 54"/>
          <p:cNvSpPr txBox="1"/>
          <p:nvPr/>
        </p:nvSpPr>
        <p:spPr>
          <a:xfrm>
            <a:off x="1699159" y="4543925"/>
            <a:ext cx="1527810" cy="430530"/>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Inference</a:t>
            </a:r>
          </a:p>
        </p:txBody>
      </p:sp>
      <p:cxnSp>
        <p:nvCxnSpPr>
          <p:cNvPr id="56" name="直接连接符 55"/>
          <p:cNvCxnSpPr/>
          <p:nvPr/>
        </p:nvCxnSpPr>
        <p:spPr>
          <a:xfrm>
            <a:off x="1704818" y="5023846"/>
            <a:ext cx="1522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custDataLst>
              <p:tags r:id="rId2"/>
            </p:custDataLst>
          </p:nvPr>
        </p:nvGrpSpPr>
        <p:grpSpPr>
          <a:xfrm>
            <a:off x="3848516" y="3986231"/>
            <a:ext cx="7753985" cy="2546985"/>
            <a:chOff x="3848519" y="1461391"/>
            <a:chExt cx="7753985" cy="2546985"/>
          </a:xfrm>
          <a:effectLst/>
        </p:grpSpPr>
        <p:sp>
          <p:nvSpPr>
            <p:cNvPr id="63" name="矩形: 圆角 62"/>
            <p:cNvSpPr/>
            <p:nvPr>
              <p:custDataLst>
                <p:tags r:id="rId3"/>
              </p:custDataLst>
            </p:nvPr>
          </p:nvSpPr>
          <p:spPr>
            <a:xfrm>
              <a:off x="3848519" y="1461391"/>
              <a:ext cx="7753985" cy="254698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64" name="组合 63"/>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68" name="任意多边形: 形状 67"/>
              <p:cNvSpPr/>
              <p:nvPr>
                <p:custDataLst>
                  <p:tags r:id="rId7"/>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69" name="组合 68"/>
              <p:cNvGrpSpPr/>
              <p:nvPr/>
            </p:nvGrpSpPr>
            <p:grpSpPr>
              <a:xfrm>
                <a:off x="10006941" y="5020448"/>
                <a:ext cx="1531151" cy="1598081"/>
                <a:chOff x="10006941" y="5020448"/>
                <a:chExt cx="1531151" cy="1598081"/>
              </a:xfrm>
              <a:grpFill/>
            </p:grpSpPr>
            <p:sp>
              <p:nvSpPr>
                <p:cNvPr id="70" name="任意多边形: 形状 69"/>
                <p:cNvSpPr/>
                <p:nvPr>
                  <p:custDataLst>
                    <p:tags r:id="rId8"/>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1" name="任意多边形: 形状 70"/>
                <p:cNvSpPr/>
                <p:nvPr>
                  <p:custDataLst>
                    <p:tags r:id="rId9"/>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2" name="任意多边形: 形状 71"/>
                <p:cNvSpPr/>
                <p:nvPr>
                  <p:custDataLst>
                    <p:tags r:id="rId10"/>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3" name="任意多边形: 形状 72"/>
                <p:cNvSpPr/>
                <p:nvPr>
                  <p:custDataLst>
                    <p:tags r:id="rId11"/>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65" name="文本框 64"/>
            <p:cNvSpPr txBox="1"/>
            <p:nvPr>
              <p:custDataLst>
                <p:tags r:id="rId4"/>
              </p:custDataLst>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输出信息</a:t>
              </a:r>
            </a:p>
          </p:txBody>
        </p:sp>
        <p:cxnSp>
          <p:nvCxnSpPr>
            <p:cNvPr id="66" name="直接连接符 65"/>
            <p:cNvCxnSpPr/>
            <p:nvPr>
              <p:custDataLst>
                <p:tags r:id="rId5"/>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6"/>
              </p:custDataLst>
            </p:nvPr>
          </p:nvSpPr>
          <p:spPr>
            <a:xfrm>
              <a:off x="3975519" y="2161161"/>
              <a:ext cx="7499985" cy="179641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预测轨迹（</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x0</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模型最终输出自车与邻车未来轨迹，格式为</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[B, P, V, 4]</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P: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参与者数量（自车</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邻车）</a:t>
              </a:r>
              <a:endPar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V: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预测时间步数</a:t>
              </a:r>
              <a:endPar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4: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位置与朝向信息</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(x, y, cosθ, sinθ)</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i="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引导函数</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custDataLst>
              <p:tags r:id="rId1"/>
            </p:custDataLst>
          </p:nvPr>
        </p:nvGrpSpPr>
        <p:grpSpPr>
          <a:xfrm>
            <a:off x="3848516" y="1501395"/>
            <a:ext cx="7753985" cy="2961005"/>
            <a:chOff x="3848519" y="1501396"/>
            <a:chExt cx="7753985" cy="2961005"/>
          </a:xfrm>
        </p:grpSpPr>
        <p:sp>
          <p:nvSpPr>
            <p:cNvPr id="19" name="矩形: 圆角 18"/>
            <p:cNvSpPr/>
            <p:nvPr>
              <p:custDataLst>
                <p:tags r:id="rId12"/>
              </p:custDataLst>
            </p:nvPr>
          </p:nvSpPr>
          <p:spPr>
            <a:xfrm>
              <a:off x="3848519" y="1501396"/>
              <a:ext cx="7753985" cy="296100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3" name="任意多边形: 形状 2"/>
              <p:cNvSpPr/>
              <p:nvPr>
                <p:custDataLst>
                  <p:tags r:id="rId16"/>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10006941" y="5020448"/>
                <a:ext cx="1531151" cy="1598081"/>
                <a:chOff x="10006941" y="5020448"/>
                <a:chExt cx="1531151" cy="1598081"/>
              </a:xfrm>
              <a:grpFill/>
            </p:grpSpPr>
            <p:sp>
              <p:nvSpPr>
                <p:cNvPr id="5" name="任意多边形: 形状 4"/>
                <p:cNvSpPr/>
                <p:nvPr>
                  <p:custDataLst>
                    <p:tags r:id="rId17"/>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任意多边形: 形状 5"/>
                <p:cNvSpPr/>
                <p:nvPr>
                  <p:custDataLst>
                    <p:tags r:id="rId18"/>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任意多边形: 形状 6"/>
                <p:cNvSpPr/>
                <p:nvPr>
                  <p:custDataLst>
                    <p:tags r:id="rId19"/>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任意多边形: 形状 7"/>
                <p:cNvSpPr/>
                <p:nvPr>
                  <p:custDataLst>
                    <p:tags r:id="rId20"/>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16" name="文本框 15"/>
            <p:cNvSpPr txBox="1"/>
            <p:nvPr>
              <p:custDataLst>
                <p:tags r:id="rId13"/>
              </p:custDataLst>
            </p:nvPr>
          </p:nvSpPr>
          <p:spPr>
            <a:xfrm>
              <a:off x="4541863" y="1650368"/>
              <a:ext cx="6096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原理</a:t>
              </a:r>
            </a:p>
          </p:txBody>
        </p:sp>
        <p:cxnSp>
          <p:nvCxnSpPr>
            <p:cNvPr id="20" name="直接连接符 19"/>
            <p:cNvCxnSpPr/>
            <p:nvPr>
              <p:custDataLst>
                <p:tags r:id="rId14"/>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15"/>
              </p:custDataLst>
            </p:nvPr>
          </p:nvSpPr>
          <p:spPr>
            <a:xfrm>
              <a:off x="3975519" y="2161161"/>
              <a:ext cx="7499985" cy="229743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引导函数（能量函数）作用在每步去噪过程中，每步去噪的方向（梯度）受到引导函数的影响，引导函数通过计算梯度来</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推动</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采样过程朝着满足约束的方向进行。</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例如在论文中设计的</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碰撞避免引导函数</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1.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边界框计算</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系统首先将车辆的中心点、朝向和尺寸信息转换为</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4</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个顶点的边界框表示。</a:t>
              </a:r>
              <a:endPar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2.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碰撞检测</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通过计算车辆边界框之间的有符号距离来判断是否存在碰撞风险。</a:t>
              </a:r>
              <a:endPar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3.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奖励计算和梯度应用</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基于距离计算奖励值，并通过自动微分计算梯度，引导自车轨迹远离碰撞。</a:t>
              </a:r>
            </a:p>
          </p:txBody>
        </p:sp>
      </p:grpSp>
      <p:grpSp>
        <p:nvGrpSpPr>
          <p:cNvPr id="30" name="组合 29"/>
          <p:cNvGrpSpPr/>
          <p:nvPr/>
        </p:nvGrpSpPr>
        <p:grpSpPr>
          <a:xfrm>
            <a:off x="661952" y="1491870"/>
            <a:ext cx="2900218" cy="4873540"/>
            <a:chOff x="8215558" y="1489985"/>
            <a:chExt cx="2900218" cy="4873540"/>
          </a:xfrm>
        </p:grpSpPr>
        <p:sp>
          <p:nvSpPr>
            <p:cNvPr id="9" name="矩形: 圆角 8"/>
            <p:cNvSpPr/>
            <p:nvPr/>
          </p:nvSpPr>
          <p:spPr>
            <a:xfrm>
              <a:off x="8215559" y="1489985"/>
              <a:ext cx="2900217" cy="4867000"/>
            </a:xfrm>
            <a:prstGeom prst="roundRect">
              <a:avLst>
                <a:gd name="adj" fmla="val 4178"/>
              </a:avLst>
            </a:prstGeom>
            <a:gradFill>
              <a:gsLst>
                <a:gs pos="2000">
                  <a:srgbClr val="0164A5"/>
                </a:gs>
                <a:gs pos="100000">
                  <a:srgbClr val="1A73AE"/>
                </a:gs>
              </a:gsLst>
              <a:lin ang="0" scaled="0"/>
            </a:gradFill>
            <a:ln>
              <a:noFill/>
            </a:ln>
            <a:effectLst>
              <a:outerShdw blurRad="266700" dist="254000" dir="2700000" algn="tl" rotWithShape="0">
                <a:srgbClr val="0164A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5" name="Rounded Rectangle 11"/>
            <p:cNvPicPr>
              <a:picLocks noChangeAspect="1"/>
            </p:cNvPicPr>
            <p:nvPr/>
          </p:nvPicPr>
          <p:blipFill>
            <a:blip r:embed="rId23">
              <a:alphaModFix amt="40000"/>
            </a:blip>
            <a:stretch>
              <a:fillRect/>
            </a:stretch>
          </p:blipFill>
          <p:spPr>
            <a:xfrm flipV="1">
              <a:off x="8215558" y="1496525"/>
              <a:ext cx="2898569" cy="4867000"/>
            </a:xfrm>
            <a:prstGeom prst="rect">
              <a:avLst/>
            </a:prstGeom>
          </p:spPr>
        </p:pic>
      </p:grpSp>
      <p:sp>
        <p:nvSpPr>
          <p:cNvPr id="31" name="文本框 30"/>
          <p:cNvSpPr txBox="1"/>
          <p:nvPr/>
        </p:nvSpPr>
        <p:spPr>
          <a:xfrm>
            <a:off x="734060" y="4573905"/>
            <a:ext cx="2722880" cy="1370965"/>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lang="zh-CN" altLang="en-US" sz="160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论文创新点之一</a:t>
            </a:r>
          </a:p>
          <a:p>
            <a:pPr marL="0" marR="0" lvl="0" indent="0" algn="r" defTabSz="914400" rtl="0" eaLnBrk="1" fontAlgn="auto" latinLnBrk="0" hangingPunct="1">
              <a:lnSpc>
                <a:spcPct val="130000"/>
              </a:lnSpc>
              <a:spcBef>
                <a:spcPts val="0"/>
              </a:spcBef>
              <a:spcAft>
                <a:spcPts val="0"/>
              </a:spcAft>
              <a:buClrTx/>
              <a:buSzTx/>
              <a:buFontTx/>
              <a:buNone/>
              <a:defRPr/>
            </a:pPr>
            <a:r>
              <a:rPr lang="zh-CN" altLang="en-US" sz="160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模型去噪过程中引入引导函数，引导函数通过自动微分计算梯度影响去噪过程。</a:t>
            </a:r>
          </a:p>
        </p:txBody>
      </p:sp>
      <p:sp>
        <p:nvSpPr>
          <p:cNvPr id="55" name="文本框 54"/>
          <p:cNvSpPr txBox="1"/>
          <p:nvPr/>
        </p:nvSpPr>
        <p:spPr>
          <a:xfrm>
            <a:off x="733959" y="4007985"/>
            <a:ext cx="2828290" cy="430530"/>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sym typeface="+mn-ea"/>
              </a:rPr>
              <a:t>Guidance System</a:t>
            </a:r>
          </a:p>
        </p:txBody>
      </p:sp>
      <p:cxnSp>
        <p:nvCxnSpPr>
          <p:cNvPr id="56" name="直接连接符 55"/>
          <p:cNvCxnSpPr/>
          <p:nvPr/>
        </p:nvCxnSpPr>
        <p:spPr>
          <a:xfrm>
            <a:off x="1934688" y="4573631"/>
            <a:ext cx="1522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custDataLst>
              <p:tags r:id="rId2"/>
            </p:custDataLst>
          </p:nvPr>
        </p:nvGrpSpPr>
        <p:grpSpPr>
          <a:xfrm>
            <a:off x="3830101" y="4626946"/>
            <a:ext cx="7753985" cy="1795780"/>
            <a:chOff x="3721519" y="1461391"/>
            <a:chExt cx="7753985" cy="1795780"/>
          </a:xfrm>
          <a:effectLst/>
        </p:grpSpPr>
        <p:sp>
          <p:nvSpPr>
            <p:cNvPr id="63" name="矩形: 圆角 62"/>
            <p:cNvSpPr/>
            <p:nvPr>
              <p:custDataLst>
                <p:tags r:id="rId3"/>
              </p:custDataLst>
            </p:nvPr>
          </p:nvSpPr>
          <p:spPr>
            <a:xfrm>
              <a:off x="3721519" y="1461391"/>
              <a:ext cx="7753985" cy="1795780"/>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64" name="组合 63"/>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68" name="任意多边形: 形状 67"/>
              <p:cNvSpPr/>
              <p:nvPr>
                <p:custDataLst>
                  <p:tags r:id="rId7"/>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69" name="组合 68"/>
              <p:cNvGrpSpPr/>
              <p:nvPr/>
            </p:nvGrpSpPr>
            <p:grpSpPr>
              <a:xfrm>
                <a:off x="10006941" y="5020448"/>
                <a:ext cx="1531151" cy="1598081"/>
                <a:chOff x="10006941" y="5020448"/>
                <a:chExt cx="1531151" cy="1598081"/>
              </a:xfrm>
              <a:grpFill/>
            </p:grpSpPr>
            <p:sp>
              <p:nvSpPr>
                <p:cNvPr id="70" name="任意多边形: 形状 69"/>
                <p:cNvSpPr/>
                <p:nvPr>
                  <p:custDataLst>
                    <p:tags r:id="rId8"/>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1" name="任意多边形: 形状 70"/>
                <p:cNvSpPr/>
                <p:nvPr>
                  <p:custDataLst>
                    <p:tags r:id="rId9"/>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2" name="任意多边形: 形状 71"/>
                <p:cNvSpPr/>
                <p:nvPr>
                  <p:custDataLst>
                    <p:tags r:id="rId10"/>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3" name="任意多边形: 形状 72"/>
                <p:cNvSpPr/>
                <p:nvPr>
                  <p:custDataLst>
                    <p:tags r:id="rId11"/>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65" name="文本框 64"/>
            <p:cNvSpPr txBox="1"/>
            <p:nvPr>
              <p:custDataLst>
                <p:tags r:id="rId4"/>
              </p:custDataLst>
            </p:nvPr>
          </p:nvSpPr>
          <p:spPr>
            <a:xfrm>
              <a:off x="4541863" y="1650368"/>
              <a:ext cx="6096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作用</a:t>
              </a:r>
            </a:p>
          </p:txBody>
        </p:sp>
        <p:cxnSp>
          <p:nvCxnSpPr>
            <p:cNvPr id="66" name="直接连接符 65"/>
            <p:cNvCxnSpPr/>
            <p:nvPr>
              <p:custDataLst>
                <p:tags r:id="rId5"/>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6"/>
              </p:custDataLst>
            </p:nvPr>
          </p:nvSpPr>
          <p:spPr>
            <a:xfrm>
              <a:off x="3975519" y="2125601"/>
              <a:ext cx="7499985" cy="1067435"/>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引导系统是</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Diffusion-Planner</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的一个重要创新，它允许在不重新训练模型的情况下，通过引导函数来满足特定的约束条件。目前主要实现了碰撞避免功能，但架构支持添加更多类型的引导函数，如车道保持、速度限制等。系统在推理过程中通过计算能量来影响扩散采样过程，从而生成满足约束条件的轨迹。</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524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可视化</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 name="矩形 2"/>
          <p:cNvSpPr/>
          <p:nvPr>
            <p:custDataLst>
              <p:tags r:id="rId1"/>
            </p:custDataLst>
          </p:nvPr>
        </p:nvSpPr>
        <p:spPr>
          <a:xfrm>
            <a:off x="0" y="4602480"/>
            <a:ext cx="12192000" cy="2255520"/>
          </a:xfrm>
          <a:prstGeom prst="rect">
            <a:avLst/>
          </a:prstGeom>
          <a:gradFill>
            <a:gsLst>
              <a:gs pos="0">
                <a:srgbClr val="0164A5"/>
              </a:gs>
              <a:gs pos="96000">
                <a:srgbClr val="1A73A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7" name="Picture 4"/>
          <p:cNvPicPr>
            <a:picLocks noChangeAspect="1"/>
          </p:cNvPicPr>
          <p:nvPr>
            <p:custDataLst>
              <p:tags r:id="rId2"/>
            </p:custDataLst>
          </p:nvPr>
        </p:nvPicPr>
        <p:blipFill>
          <a:blip r:embed="rId7">
            <a:alphaModFix amt="30000"/>
          </a:blip>
          <a:stretch>
            <a:fillRect/>
          </a:stretch>
        </p:blipFill>
        <p:spPr>
          <a:xfrm rot="5400000">
            <a:off x="727108" y="3875373"/>
            <a:ext cx="2255519" cy="3709735"/>
          </a:xfrm>
          <a:prstGeom prst="rect">
            <a:avLst/>
          </a:prstGeom>
        </p:spPr>
      </p:pic>
      <p:sp>
        <p:nvSpPr>
          <p:cNvPr id="9" name="矩形: 圆角 22"/>
          <p:cNvSpPr/>
          <p:nvPr>
            <p:custDataLst>
              <p:tags r:id="rId3"/>
            </p:custDataLst>
          </p:nvPr>
        </p:nvSpPr>
        <p:spPr>
          <a:xfrm>
            <a:off x="589280" y="1452880"/>
            <a:ext cx="11127740" cy="4662170"/>
          </a:xfrm>
          <a:custGeom>
            <a:avLst/>
            <a:gdLst>
              <a:gd name="connsiteX0" fmla="*/ 0 w 3487810"/>
              <a:gd name="connsiteY0" fmla="*/ 0 h 4621846"/>
              <a:gd name="connsiteX1" fmla="*/ 0 w 3487810"/>
              <a:gd name="connsiteY1" fmla="*/ 0 h 4621846"/>
              <a:gd name="connsiteX2" fmla="*/ 3487810 w 3487810"/>
              <a:gd name="connsiteY2" fmla="*/ 0 h 4621846"/>
              <a:gd name="connsiteX3" fmla="*/ 3487810 w 3487810"/>
              <a:gd name="connsiteY3" fmla="*/ 0 h 4621846"/>
              <a:gd name="connsiteX4" fmla="*/ 3487810 w 3487810"/>
              <a:gd name="connsiteY4" fmla="*/ 4621846 h 4621846"/>
              <a:gd name="connsiteX5" fmla="*/ 3487810 w 3487810"/>
              <a:gd name="connsiteY5" fmla="*/ 4621846 h 4621846"/>
              <a:gd name="connsiteX6" fmla="*/ 0 w 3487810"/>
              <a:gd name="connsiteY6" fmla="*/ 4621846 h 4621846"/>
              <a:gd name="connsiteX7" fmla="*/ 0 w 3487810"/>
              <a:gd name="connsiteY7" fmla="*/ 4621846 h 4621846"/>
              <a:gd name="connsiteX8" fmla="*/ 0 w 3487810"/>
              <a:gd name="connsiteY8" fmla="*/ 0 h 4621846"/>
              <a:gd name="connsiteX0-1" fmla="*/ 695325 w 4183135"/>
              <a:gd name="connsiteY0-2" fmla="*/ 1615442 h 6237288"/>
              <a:gd name="connsiteX1-3" fmla="*/ 0 w 4183135"/>
              <a:gd name="connsiteY1-4" fmla="*/ 0 h 6237288"/>
              <a:gd name="connsiteX2-5" fmla="*/ 695325 w 4183135"/>
              <a:gd name="connsiteY2-6" fmla="*/ 1615442 h 6237288"/>
              <a:gd name="connsiteX3-7" fmla="*/ 4183135 w 4183135"/>
              <a:gd name="connsiteY3-8" fmla="*/ 1615442 h 6237288"/>
              <a:gd name="connsiteX4-9" fmla="*/ 4183135 w 4183135"/>
              <a:gd name="connsiteY4-10" fmla="*/ 1615442 h 6237288"/>
              <a:gd name="connsiteX5-11" fmla="*/ 4183135 w 4183135"/>
              <a:gd name="connsiteY5-12" fmla="*/ 6237288 h 6237288"/>
              <a:gd name="connsiteX6-13" fmla="*/ 4183135 w 4183135"/>
              <a:gd name="connsiteY6-14" fmla="*/ 6237288 h 6237288"/>
              <a:gd name="connsiteX7-15" fmla="*/ 695325 w 4183135"/>
              <a:gd name="connsiteY7-16" fmla="*/ 6237288 h 6237288"/>
              <a:gd name="connsiteX8-17" fmla="*/ 695325 w 4183135"/>
              <a:gd name="connsiteY8-18" fmla="*/ 6237288 h 6237288"/>
              <a:gd name="connsiteX9" fmla="*/ 695325 w 4183135"/>
              <a:gd name="connsiteY9" fmla="*/ 1615442 h 6237288"/>
              <a:gd name="connsiteX0-19" fmla="*/ 0 w 3487810"/>
              <a:gd name="connsiteY0-20" fmla="*/ 0 h 4621846"/>
              <a:gd name="connsiteX1-21" fmla="*/ 0 w 3487810"/>
              <a:gd name="connsiteY1-22" fmla="*/ 0 h 4621846"/>
              <a:gd name="connsiteX2-23" fmla="*/ 3487810 w 3487810"/>
              <a:gd name="connsiteY2-24" fmla="*/ 0 h 4621846"/>
              <a:gd name="connsiteX3-25" fmla="*/ 3487810 w 3487810"/>
              <a:gd name="connsiteY3-26" fmla="*/ 0 h 4621846"/>
              <a:gd name="connsiteX4-27" fmla="*/ 3487810 w 3487810"/>
              <a:gd name="connsiteY4-28" fmla="*/ 4621846 h 4621846"/>
              <a:gd name="connsiteX5-29" fmla="*/ 3487810 w 3487810"/>
              <a:gd name="connsiteY5-30" fmla="*/ 4621846 h 4621846"/>
              <a:gd name="connsiteX6-31" fmla="*/ 0 w 3487810"/>
              <a:gd name="connsiteY6-32" fmla="*/ 4621846 h 4621846"/>
              <a:gd name="connsiteX7-33" fmla="*/ 0 w 3487810"/>
              <a:gd name="connsiteY7-34" fmla="*/ 4621846 h 4621846"/>
              <a:gd name="connsiteX8-35" fmla="*/ 0 w 3487810"/>
              <a:gd name="connsiteY8-36" fmla="*/ 0 h 46218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487810" h="4621846">
                <a:moveTo>
                  <a:pt x="0" y="0"/>
                </a:moveTo>
                <a:lnTo>
                  <a:pt x="0" y="0"/>
                </a:lnTo>
                <a:lnTo>
                  <a:pt x="3487810" y="0"/>
                </a:lnTo>
                <a:lnTo>
                  <a:pt x="3487810" y="0"/>
                </a:lnTo>
                <a:lnTo>
                  <a:pt x="3487810" y="4621846"/>
                </a:lnTo>
                <a:lnTo>
                  <a:pt x="3487810" y="4621846"/>
                </a:lnTo>
                <a:lnTo>
                  <a:pt x="0" y="4621846"/>
                </a:lnTo>
                <a:lnTo>
                  <a:pt x="0" y="4621846"/>
                </a:lnTo>
                <a:lnTo>
                  <a:pt x="0" y="0"/>
                </a:lnTo>
                <a:close/>
              </a:path>
            </a:pathLst>
          </a:custGeom>
          <a:solidFill>
            <a:sysClr val="window" lastClr="FFFFFF"/>
          </a:solidFill>
          <a:ln w="12700" cap="flat" cmpd="sng" algn="ctr">
            <a:noFill/>
            <a:prstDash val="solid"/>
            <a:miter lim="800000"/>
          </a:ln>
          <a:effectLst>
            <a:outerShdw blurRad="787400" dist="1270000" dir="5400000" sx="70000" sy="70000" algn="t" rotWithShape="0">
              <a:srgbClr val="D8D8D8"/>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1" name="矩形: 圆角 10"/>
          <p:cNvSpPr/>
          <p:nvPr>
            <p:custDataLst>
              <p:tags r:id="rId4"/>
            </p:custDataLst>
          </p:nvPr>
        </p:nvSpPr>
        <p:spPr>
          <a:xfrm>
            <a:off x="4238625" y="1380490"/>
            <a:ext cx="3998595" cy="4735195"/>
          </a:xfrm>
          <a:prstGeom prst="roundRect">
            <a:avLst>
              <a:gd name="adj" fmla="val 1936"/>
            </a:avLst>
          </a:prstGeom>
          <a:gradFill>
            <a:gsLst>
              <a:gs pos="0">
                <a:srgbClr val="0164A5"/>
              </a:gs>
              <a:gs pos="39000">
                <a:srgbClr val="0164A5"/>
              </a:gs>
              <a:gs pos="100000">
                <a:srgbClr val="1A73AE"/>
              </a:gs>
            </a:gsLst>
            <a:lin ang="16200000" scaled="1"/>
          </a:gradFill>
          <a:ln w="19050" cap="flat" cmpd="sng" algn="ctr">
            <a:noFill/>
            <a:prstDash val="solid"/>
            <a:miter lim="800000"/>
          </a:ln>
          <a:effectLst>
            <a:reflection blurRad="25400" stA="61000" endPos="11000" dist="25400" dir="5400000" sy="-100000" algn="bl" rotWithShape="0"/>
          </a:effectLst>
          <a:sp3d extrusionH="50800"/>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4" name="图片 3" descr="near_ped"/>
          <p:cNvPicPr>
            <a:picLocks noChangeAspect="1"/>
          </p:cNvPicPr>
          <p:nvPr/>
        </p:nvPicPr>
        <p:blipFill>
          <a:blip r:embed="rId8"/>
          <a:stretch>
            <a:fillRect/>
          </a:stretch>
        </p:blipFill>
        <p:spPr>
          <a:xfrm>
            <a:off x="661670" y="2153920"/>
            <a:ext cx="3478530" cy="3478530"/>
          </a:xfrm>
          <a:prstGeom prst="rect">
            <a:avLst/>
          </a:prstGeom>
        </p:spPr>
      </p:pic>
      <p:pic>
        <p:nvPicPr>
          <p:cNvPr id="5" name="图片 4" descr="unprotect_turn"/>
          <p:cNvPicPr>
            <a:picLocks noChangeAspect="1"/>
          </p:cNvPicPr>
          <p:nvPr/>
        </p:nvPicPr>
        <p:blipFill>
          <a:blip r:embed="rId9"/>
          <a:stretch>
            <a:fillRect/>
          </a:stretch>
        </p:blipFill>
        <p:spPr>
          <a:xfrm>
            <a:off x="4386580" y="2042160"/>
            <a:ext cx="3702050" cy="3702050"/>
          </a:xfrm>
          <a:prstGeom prst="rect">
            <a:avLst/>
          </a:prstGeom>
        </p:spPr>
      </p:pic>
      <p:pic>
        <p:nvPicPr>
          <p:cNvPr id="6" name="图片 5" descr="multiple_vehicle"/>
          <p:cNvPicPr>
            <a:picLocks noChangeAspect="1"/>
          </p:cNvPicPr>
          <p:nvPr/>
        </p:nvPicPr>
        <p:blipFill>
          <a:blip r:embed="rId10"/>
          <a:stretch>
            <a:fillRect/>
          </a:stretch>
        </p:blipFill>
        <p:spPr>
          <a:xfrm>
            <a:off x="8288020" y="2284095"/>
            <a:ext cx="3348355" cy="33483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7070343" cy="615553"/>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参考文献</a:t>
            </a: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5588C02-1667-BAC0-45CD-3ABA8BF0F835}"/>
              </a:ext>
            </a:extLst>
          </p:cNvPr>
          <p:cNvGrpSpPr/>
          <p:nvPr/>
        </p:nvGrpSpPr>
        <p:grpSpPr>
          <a:xfrm>
            <a:off x="401706" y="1195322"/>
            <a:ext cx="5034280" cy="434264"/>
            <a:chOff x="6456680" y="1806146"/>
            <a:chExt cx="5034280" cy="434264"/>
          </a:xfrm>
        </p:grpSpPr>
        <p:cxnSp>
          <p:nvCxnSpPr>
            <p:cNvPr id="2" name="直接连接符 1">
              <a:extLst>
                <a:ext uri="{FF2B5EF4-FFF2-40B4-BE49-F238E27FC236}">
                  <a16:creationId xmlns:a16="http://schemas.microsoft.com/office/drawing/2014/main" id="{DB3B98C3-6D56-6E7D-DC3F-CA5F081C0B2D}"/>
                </a:ext>
              </a:extLst>
            </p:cNvPr>
            <p:cNvCxnSpPr>
              <a:cxnSpLocks/>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5641870-FFEB-A558-5895-7BBF4C6C7BD1}"/>
                </a:ext>
              </a:extLst>
            </p:cNvPr>
            <p:cNvSpPr txBox="1"/>
            <p:nvPr/>
          </p:nvSpPr>
          <p:spPr>
            <a:xfrm>
              <a:off x="6456680" y="1806146"/>
              <a:ext cx="65"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grpSp>
      <p:sp>
        <p:nvSpPr>
          <p:cNvPr id="9" name="文本框 8">
            <a:extLst>
              <a:ext uri="{FF2B5EF4-FFF2-40B4-BE49-F238E27FC236}">
                <a16:creationId xmlns:a16="http://schemas.microsoft.com/office/drawing/2014/main" id="{CF237663-44F2-49A6-B4A8-49B97923B872}"/>
              </a:ext>
            </a:extLst>
          </p:cNvPr>
          <p:cNvSpPr txBox="1"/>
          <p:nvPr/>
        </p:nvSpPr>
        <p:spPr>
          <a:xfrm>
            <a:off x="401706" y="1770663"/>
            <a:ext cx="9757278" cy="193899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000" b="0" i="0" dirty="0">
                <a:solidFill>
                  <a:srgbClr val="222222"/>
                </a:solidFill>
                <a:effectLst/>
                <a:latin typeface="Arial" panose="020B0604020202020204" pitchFamily="34" charset="0"/>
              </a:rPr>
              <a:t>Zheng Y, Liang R, Zheng K, et al. Diffusion-Based Planning for Autonomous Driving with Flexible Guidance[J]. </a:t>
            </a:r>
            <a:r>
              <a:rPr lang="en-US" altLang="zh-CN" sz="2000" b="0" i="0" dirty="0" err="1">
                <a:solidFill>
                  <a:srgbClr val="222222"/>
                </a:solidFill>
                <a:effectLst/>
                <a:latin typeface="Arial" panose="020B0604020202020204" pitchFamily="34" charset="0"/>
              </a:rPr>
              <a:t>arXiv</a:t>
            </a:r>
            <a:r>
              <a:rPr lang="en-US" altLang="zh-CN" sz="2000" b="0" i="0" dirty="0">
                <a:solidFill>
                  <a:srgbClr val="222222"/>
                </a:solidFill>
                <a:effectLst/>
                <a:latin typeface="Arial" panose="020B0604020202020204" pitchFamily="34" charset="0"/>
              </a:rPr>
              <a:t> preprint arXiv:2501.15564, 2025.</a:t>
            </a:r>
          </a:p>
          <a:p>
            <a:pPr marR="0" lvl="0" algn="l" defTabSz="914400" rtl="0" eaLnBrk="1" fontAlgn="auto" latinLnBrk="0" hangingPunct="1">
              <a:lnSpc>
                <a:spcPct val="100000"/>
              </a:lnSpc>
              <a:spcBef>
                <a:spcPts val="0"/>
              </a:spcBef>
              <a:spcAft>
                <a:spcPts val="0"/>
              </a:spcAft>
              <a:buClrTx/>
              <a:buSzTx/>
              <a:tabLst/>
              <a:defRPr/>
            </a:pPr>
            <a:endParaRPr lang="en-US" altLang="zh-CN" sz="2000" dirty="0">
              <a:solidFill>
                <a:srgbClr val="222222"/>
              </a:solidFill>
              <a:latin typeface="Arial" panose="020B0604020202020204" pitchFamily="34" charset="0"/>
              <a:ea typeface="思源黑体 CN Normal" panose="020B0400000000000000" pitchFamily="34" charset="-122"/>
            </a:endParaRPr>
          </a:p>
          <a:p>
            <a:pPr marR="0" lvl="0" algn="l" defTabSz="914400" rtl="0" eaLnBrk="1" fontAlgn="auto" latinLnBrk="0" hangingPunct="1">
              <a:lnSpc>
                <a:spcPct val="100000"/>
              </a:lnSpc>
              <a:spcBef>
                <a:spcPts val="0"/>
              </a:spcBef>
              <a:spcAft>
                <a:spcPts val="0"/>
              </a:spcAft>
              <a:buClrTx/>
              <a:buSzTx/>
              <a:tabLst/>
              <a:defRPr/>
            </a:pPr>
            <a:r>
              <a:rPr lang="en-US" altLang="zh-CN" sz="2000" b="0" i="0" dirty="0" err="1">
                <a:solidFill>
                  <a:srgbClr val="222222"/>
                </a:solidFill>
                <a:effectLst/>
                <a:latin typeface="Arial" panose="020B0604020202020204" pitchFamily="34" charset="0"/>
              </a:rPr>
              <a:t>Karnchanachari</a:t>
            </a:r>
            <a:r>
              <a:rPr lang="en-US" altLang="zh-CN" sz="2000" b="0" i="0" dirty="0">
                <a:solidFill>
                  <a:srgbClr val="222222"/>
                </a:solidFill>
                <a:effectLst/>
                <a:latin typeface="Arial" panose="020B0604020202020204" pitchFamily="34" charset="0"/>
              </a:rPr>
              <a:t> N, </a:t>
            </a:r>
            <a:r>
              <a:rPr lang="en-US" altLang="zh-CN" sz="2000" b="0" i="0" dirty="0" err="1">
                <a:solidFill>
                  <a:srgbClr val="222222"/>
                </a:solidFill>
                <a:effectLst/>
                <a:latin typeface="Arial" panose="020B0604020202020204" pitchFamily="34" charset="0"/>
              </a:rPr>
              <a:t>Geromichalos</a:t>
            </a:r>
            <a:r>
              <a:rPr lang="en-US" altLang="zh-CN" sz="2000" b="0" i="0" dirty="0">
                <a:solidFill>
                  <a:srgbClr val="222222"/>
                </a:solidFill>
                <a:effectLst/>
                <a:latin typeface="Arial" panose="020B0604020202020204" pitchFamily="34" charset="0"/>
              </a:rPr>
              <a:t> D, Tan K S, et al. Towards learning-based planning: The </a:t>
            </a:r>
            <a:r>
              <a:rPr lang="en-US" altLang="zh-CN" sz="2000" b="0" i="0" dirty="0" err="1">
                <a:solidFill>
                  <a:srgbClr val="222222"/>
                </a:solidFill>
                <a:effectLst/>
                <a:latin typeface="Arial" panose="020B0604020202020204" pitchFamily="34" charset="0"/>
              </a:rPr>
              <a:t>nuPlan</a:t>
            </a:r>
            <a:r>
              <a:rPr lang="en-US" altLang="zh-CN" sz="2000" b="0" i="0" dirty="0">
                <a:solidFill>
                  <a:srgbClr val="222222"/>
                </a:solidFill>
                <a:effectLst/>
                <a:latin typeface="Arial" panose="020B0604020202020204" pitchFamily="34" charset="0"/>
              </a:rPr>
              <a:t> benchmark for real-world autonomous driving[C]//2024 IEEE International Conference on Robotics and Automation (ICRA). IEEE, 2024: 629-636.</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221049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webp_yd5cy">
            <a:extLst>
              <a:ext uri="{FF2B5EF4-FFF2-40B4-BE49-F238E27FC236}">
                <a16:creationId xmlns:a16="http://schemas.microsoft.com/office/drawing/2014/main" id="{4D39D9D8-9183-4543-652A-300D213FA220}"/>
              </a:ext>
            </a:extLst>
          </p:cNvPr>
          <p:cNvPicPr>
            <a:picLocks noGrp="1" noChangeAspect="1"/>
          </p:cNvPicPr>
          <p:nvPr isPhoto="1"/>
        </p:nvPicPr>
        <p:blipFill>
          <a:blip r:embed="rId3">
            <a:lum/>
            <a:extLst>
              <a:ext uri="{28A0092B-C50C-407E-A947-70E740481C1C}">
                <a14:useLocalDpi xmlns:a14="http://schemas.microsoft.com/office/drawing/2010/main" val="0"/>
              </a:ext>
            </a:extLst>
          </a:blip>
          <a:srcRect l="3704" r="3704"/>
          <a:stretch>
            <a:fillRect/>
          </a:stretch>
        </p:blipFill>
        <p:spPr>
          <a:xfrm>
            <a:off x="2" y="0"/>
            <a:ext cx="12191998" cy="6858000"/>
          </a:xfrm>
          <a:prstGeom prst="rect">
            <a:avLst/>
          </a:prstGeom>
        </p:spPr>
      </p:pic>
      <p:sp>
        <p:nvSpPr>
          <p:cNvPr id="4" name="矩形 3">
            <a:extLst>
              <a:ext uri="{FF2B5EF4-FFF2-40B4-BE49-F238E27FC236}">
                <a16:creationId xmlns:a16="http://schemas.microsoft.com/office/drawing/2014/main" id="{D68DFBFA-C3D6-EBC4-E434-75440A818517}"/>
              </a:ext>
            </a:extLst>
          </p:cNvPr>
          <p:cNvSpPr/>
          <p:nvPr/>
        </p:nvSpPr>
        <p:spPr>
          <a:xfrm>
            <a:off x="-9418" y="-4876"/>
            <a:ext cx="12201418" cy="6862876"/>
          </a:xfrm>
          <a:prstGeom prst="rect">
            <a:avLst/>
          </a:prstGeom>
          <a:solidFill>
            <a:srgbClr val="007BC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2" name="椭圆 21">
            <a:extLst>
              <a:ext uri="{FF2B5EF4-FFF2-40B4-BE49-F238E27FC236}">
                <a16:creationId xmlns:a16="http://schemas.microsoft.com/office/drawing/2014/main" id="{0508D1A5-4B81-0CF5-2DBB-C79373CEA557}"/>
              </a:ext>
            </a:extLst>
          </p:cNvPr>
          <p:cNvSpPr/>
          <p:nvPr/>
        </p:nvSpPr>
        <p:spPr>
          <a:xfrm rot="19983875">
            <a:off x="5511359" y="1737763"/>
            <a:ext cx="9888058" cy="9888058"/>
          </a:xfrm>
          <a:prstGeom prst="ellipse">
            <a:avLst/>
          </a:prstGeom>
          <a:gradFill flip="none" rotWithShape="1">
            <a:gsLst>
              <a:gs pos="55000">
                <a:schemeClr val="bg1">
                  <a:alpha val="15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5BDE7281-B1A4-1D76-20A7-22F33D8FB830}"/>
              </a:ext>
            </a:extLst>
          </p:cNvPr>
          <p:cNvGrpSpPr/>
          <p:nvPr/>
        </p:nvGrpSpPr>
        <p:grpSpPr>
          <a:xfrm rot="4616209">
            <a:off x="-3708931" y="1065887"/>
            <a:ext cx="7528182" cy="7528180"/>
            <a:chOff x="984860" y="319772"/>
            <a:chExt cx="3597810" cy="3597810"/>
          </a:xfrm>
        </p:grpSpPr>
        <p:sp>
          <p:nvSpPr>
            <p:cNvPr id="16" name="弧形 15">
              <a:extLst>
                <a:ext uri="{FF2B5EF4-FFF2-40B4-BE49-F238E27FC236}">
                  <a16:creationId xmlns:a16="http://schemas.microsoft.com/office/drawing/2014/main" id="{07A56B8E-E6CD-A52A-3A20-52B0087ABB3E}"/>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7" name="弧形 16">
              <a:extLst>
                <a:ext uri="{FF2B5EF4-FFF2-40B4-BE49-F238E27FC236}">
                  <a16:creationId xmlns:a16="http://schemas.microsoft.com/office/drawing/2014/main" id="{7B37FB10-EE3B-B0E6-E588-A49D21FF74D9}"/>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19" name="弧形 18">
              <a:extLst>
                <a:ext uri="{FF2B5EF4-FFF2-40B4-BE49-F238E27FC236}">
                  <a16:creationId xmlns:a16="http://schemas.microsoft.com/office/drawing/2014/main" id="{DCFAF99B-CBF3-4D22-1AA3-04AC28D33C1F}"/>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20" name="弧形 19">
              <a:extLst>
                <a:ext uri="{FF2B5EF4-FFF2-40B4-BE49-F238E27FC236}">
                  <a16:creationId xmlns:a16="http://schemas.microsoft.com/office/drawing/2014/main" id="{9E80467A-7031-B56F-20C6-BE14A705410D}"/>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21" name="弧形 20">
              <a:extLst>
                <a:ext uri="{FF2B5EF4-FFF2-40B4-BE49-F238E27FC236}">
                  <a16:creationId xmlns:a16="http://schemas.microsoft.com/office/drawing/2014/main" id="{6EC82AAE-C855-A7BB-F1E0-7C709562DD4F}"/>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
        <p:nvSpPr>
          <p:cNvPr id="27" name="文本框 26">
            <a:extLst>
              <a:ext uri="{FF2B5EF4-FFF2-40B4-BE49-F238E27FC236}">
                <a16:creationId xmlns:a16="http://schemas.microsoft.com/office/drawing/2014/main" id="{79AA94D8-0CE4-45D2-D38A-97008F801047}"/>
              </a:ext>
            </a:extLst>
          </p:cNvPr>
          <p:cNvSpPr txBox="1"/>
          <p:nvPr/>
        </p:nvSpPr>
        <p:spPr>
          <a:xfrm>
            <a:off x="1257465" y="1753094"/>
            <a:ext cx="819980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rPr>
              <a:t>谢谢大家！</a:t>
            </a:r>
          </a:p>
        </p:txBody>
      </p:sp>
      <p:cxnSp>
        <p:nvCxnSpPr>
          <p:cNvPr id="28" name="直接连接符 27">
            <a:extLst>
              <a:ext uri="{FF2B5EF4-FFF2-40B4-BE49-F238E27FC236}">
                <a16:creationId xmlns:a16="http://schemas.microsoft.com/office/drawing/2014/main" id="{EC824CD9-E5A0-7B5D-8613-B1BC89917269}"/>
              </a:ext>
            </a:extLst>
          </p:cNvPr>
          <p:cNvCxnSpPr>
            <a:cxnSpLocks/>
          </p:cNvCxnSpPr>
          <p:nvPr/>
        </p:nvCxnSpPr>
        <p:spPr>
          <a:xfrm>
            <a:off x="1359719" y="3171373"/>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E939560C-831E-82A2-3491-F403FF96E697}"/>
              </a:ext>
            </a:extLst>
          </p:cNvPr>
          <p:cNvGrpSpPr/>
          <p:nvPr/>
        </p:nvGrpSpPr>
        <p:grpSpPr>
          <a:xfrm>
            <a:off x="1414931" y="4829977"/>
            <a:ext cx="2880190" cy="369332"/>
            <a:chOff x="1414931" y="4829977"/>
            <a:chExt cx="2880190" cy="369332"/>
          </a:xfrm>
        </p:grpSpPr>
        <p:sp>
          <p:nvSpPr>
            <p:cNvPr id="33" name="文本框 32">
              <a:extLst>
                <a:ext uri="{FF2B5EF4-FFF2-40B4-BE49-F238E27FC236}">
                  <a16:creationId xmlns:a16="http://schemas.microsoft.com/office/drawing/2014/main" id="{CC5C4711-7CD8-D018-8FDE-434FEA75F793}"/>
                </a:ext>
              </a:extLst>
            </p:cNvPr>
            <p:cNvSpPr txBox="1"/>
            <p:nvPr/>
          </p:nvSpPr>
          <p:spPr>
            <a:xfrm>
              <a:off x="1712363" y="4829977"/>
              <a:ext cx="2582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日期：</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2025</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年</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05</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月</a:t>
              </a:r>
              <a:r>
                <a:rPr lang="en-US" altLang="zh-CN" dirty="0">
                  <a:solidFill>
                    <a:prstClr val="white"/>
                  </a:solidFill>
                  <a:latin typeface="思源黑体 CN Normal" panose="020B0400000000000000" pitchFamily="34" charset="-122"/>
                  <a:ea typeface="思源黑体 CN Normal" panose="020B0400000000000000" pitchFamily="34" charset="-122"/>
                </a:rPr>
                <a:t>27</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a:t>
              </a:r>
            </a:p>
          </p:txBody>
        </p:sp>
        <p:sp>
          <p:nvSpPr>
            <p:cNvPr id="34" name="八边形 33">
              <a:extLst>
                <a:ext uri="{FF2B5EF4-FFF2-40B4-BE49-F238E27FC236}">
                  <a16:creationId xmlns:a16="http://schemas.microsoft.com/office/drawing/2014/main" id="{B935E8DC-5BE7-7770-112F-A366297A31CD}"/>
                </a:ext>
              </a:extLst>
            </p:cNvPr>
            <p:cNvSpPr/>
            <p:nvPr/>
          </p:nvSpPr>
          <p:spPr>
            <a:xfrm>
              <a:off x="1414931" y="4925303"/>
              <a:ext cx="179484" cy="178680"/>
            </a:xfrm>
            <a:prstGeom prst="octagon">
              <a:avLst/>
            </a:prstGeom>
            <a:gradFill>
              <a:gsLst>
                <a:gs pos="0">
                  <a:schemeClr val="bg1"/>
                </a:gs>
                <a:gs pos="100000">
                  <a:schemeClr val="bg1">
                    <a:alpha val="0"/>
                  </a:schemeClr>
                </a:gs>
              </a:gsLst>
              <a:lin ang="13500000" scaled="0"/>
            </a:gradFill>
            <a:ln w="25400" cmpd="dbl">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pic>
        <p:nvPicPr>
          <p:cNvPr id="10" name="图片 9">
            <a:extLst>
              <a:ext uri="{FF2B5EF4-FFF2-40B4-BE49-F238E27FC236}">
                <a16:creationId xmlns:a16="http://schemas.microsoft.com/office/drawing/2014/main" id="{753AE818-129D-68AC-0B37-D602C5FE90CE}"/>
              </a:ext>
            </a:extLst>
          </p:cNvPr>
          <p:cNvPicPr>
            <a:picLocks noChangeAspect="1"/>
          </p:cNvPicPr>
          <p:nvPr/>
        </p:nvPicPr>
        <p:blipFill>
          <a:blip r:embed="rId4">
            <a:alphaModFix amt="10000"/>
          </a:blip>
          <a:srcRect t="23606" r="6844"/>
          <a:stretch>
            <a:fillRect/>
          </a:stretch>
        </p:blipFill>
        <p:spPr>
          <a:xfrm flipH="1">
            <a:off x="-72180" y="34527"/>
            <a:ext cx="5661627" cy="887697"/>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70" name="组合 69">
            <a:extLst>
              <a:ext uri="{FF2B5EF4-FFF2-40B4-BE49-F238E27FC236}">
                <a16:creationId xmlns:a16="http://schemas.microsoft.com/office/drawing/2014/main" id="{EEED88A0-3E40-4390-B74B-66A7C068575A}"/>
              </a:ext>
            </a:extLst>
          </p:cNvPr>
          <p:cNvGrpSpPr/>
          <p:nvPr/>
        </p:nvGrpSpPr>
        <p:grpSpPr>
          <a:xfrm>
            <a:off x="1" y="628693"/>
            <a:ext cx="12191999" cy="619006"/>
            <a:chOff x="1" y="628693"/>
            <a:chExt cx="12191999" cy="619006"/>
          </a:xfrm>
        </p:grpSpPr>
        <p:grpSp>
          <p:nvGrpSpPr>
            <p:cNvPr id="50" name="组合 49">
              <a:extLst>
                <a:ext uri="{FF2B5EF4-FFF2-40B4-BE49-F238E27FC236}">
                  <a16:creationId xmlns:a16="http://schemas.microsoft.com/office/drawing/2014/main" id="{0A8FC81B-6248-4D96-92EC-DC54037563A7}"/>
                </a:ext>
              </a:extLst>
            </p:cNvPr>
            <p:cNvGrpSpPr/>
            <p:nvPr/>
          </p:nvGrpSpPr>
          <p:grpSpPr>
            <a:xfrm>
              <a:off x="1" y="938196"/>
              <a:ext cx="12191999" cy="0"/>
              <a:chOff x="2" y="972716"/>
              <a:chExt cx="12191999" cy="0"/>
            </a:xfrm>
          </p:grpSpPr>
          <p:cxnSp>
            <p:nvCxnSpPr>
              <p:cNvPr id="11" name="直接连接符 10">
                <a:extLst>
                  <a:ext uri="{FF2B5EF4-FFF2-40B4-BE49-F238E27FC236}">
                    <a16:creationId xmlns:a16="http://schemas.microsoft.com/office/drawing/2014/main" id="{BFB14856-C46E-84AD-93BD-8407DA3E26FD}"/>
                  </a:ext>
                </a:extLst>
              </p:cNvPr>
              <p:cNvCxnSpPr>
                <a:cxnSpLocks/>
              </p:cNvCxnSpPr>
              <p:nvPr/>
            </p:nvCxnSpPr>
            <p:spPr>
              <a:xfrm>
                <a:off x="2" y="972716"/>
                <a:ext cx="5647265"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A5531DF-B77A-4648-9E92-E8D87104770B}"/>
                  </a:ext>
                </a:extLst>
              </p:cNvPr>
              <p:cNvCxnSpPr>
                <a:cxnSpLocks/>
              </p:cNvCxnSpPr>
              <p:nvPr/>
            </p:nvCxnSpPr>
            <p:spPr>
              <a:xfrm flipH="1">
                <a:off x="6570133" y="972716"/>
                <a:ext cx="5621868"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68" name="图片 67">
              <a:extLst>
                <a:ext uri="{FF2B5EF4-FFF2-40B4-BE49-F238E27FC236}">
                  <a16:creationId xmlns:a16="http://schemas.microsoft.com/office/drawing/2014/main" id="{ED47FB4B-D357-44EF-8099-57801AE72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497" y="628693"/>
              <a:ext cx="619006" cy="619006"/>
            </a:xfrm>
            <a:prstGeom prst="rect">
              <a:avLst/>
            </a:prstGeom>
          </p:spPr>
        </p:pic>
      </p:grpSp>
      <p:grpSp>
        <p:nvGrpSpPr>
          <p:cNvPr id="74" name="组合 73">
            <a:extLst>
              <a:ext uri="{FF2B5EF4-FFF2-40B4-BE49-F238E27FC236}">
                <a16:creationId xmlns:a16="http://schemas.microsoft.com/office/drawing/2014/main" id="{D6631791-4267-4574-B081-58FE464D51E6}"/>
              </a:ext>
            </a:extLst>
          </p:cNvPr>
          <p:cNvGrpSpPr/>
          <p:nvPr/>
        </p:nvGrpSpPr>
        <p:grpSpPr>
          <a:xfrm>
            <a:off x="9593680" y="4384247"/>
            <a:ext cx="2283100" cy="2382895"/>
            <a:chOff x="10006941" y="5020448"/>
            <a:chExt cx="1531151" cy="1598081"/>
          </a:xfrm>
        </p:grpSpPr>
        <p:sp>
          <p:nvSpPr>
            <p:cNvPr id="57" name="任意多边形: 形状 56">
              <a:extLst>
                <a:ext uri="{FF2B5EF4-FFF2-40B4-BE49-F238E27FC236}">
                  <a16:creationId xmlns:a16="http://schemas.microsoft.com/office/drawing/2014/main" id="{6FD1212E-D37A-42A3-A43A-AD76A6459564}"/>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73" name="组合 72">
              <a:extLst>
                <a:ext uri="{FF2B5EF4-FFF2-40B4-BE49-F238E27FC236}">
                  <a16:creationId xmlns:a16="http://schemas.microsoft.com/office/drawing/2014/main" id="{2E5E213D-F27B-4AAD-B9FE-8570A89E6EC4}"/>
                </a:ext>
              </a:extLst>
            </p:cNvPr>
            <p:cNvGrpSpPr/>
            <p:nvPr/>
          </p:nvGrpSpPr>
          <p:grpSpPr>
            <a:xfrm>
              <a:off x="10006941" y="5020448"/>
              <a:ext cx="1531151" cy="1598081"/>
              <a:chOff x="10006941" y="5020448"/>
              <a:chExt cx="1531151" cy="1598081"/>
            </a:xfrm>
          </p:grpSpPr>
          <p:sp>
            <p:nvSpPr>
              <p:cNvPr id="56" name="任意多边形: 形状 55">
                <a:extLst>
                  <a:ext uri="{FF2B5EF4-FFF2-40B4-BE49-F238E27FC236}">
                    <a16:creationId xmlns:a16="http://schemas.microsoft.com/office/drawing/2014/main" id="{358300B9-3FA3-493A-9F67-9264DE9732C5}"/>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58" name="任意多边形: 形状 57">
                <a:extLst>
                  <a:ext uri="{FF2B5EF4-FFF2-40B4-BE49-F238E27FC236}">
                    <a16:creationId xmlns:a16="http://schemas.microsoft.com/office/drawing/2014/main" id="{4D914B0C-2CB0-4600-9DB9-A4A7FBD3CD36}"/>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59" name="任意多边形: 形状 58">
                <a:extLst>
                  <a:ext uri="{FF2B5EF4-FFF2-40B4-BE49-F238E27FC236}">
                    <a16:creationId xmlns:a16="http://schemas.microsoft.com/office/drawing/2014/main" id="{0F3A22D2-6444-4281-90EE-FC1D09E56145}"/>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0" name="任意多边形: 形状 59">
                <a:extLst>
                  <a:ext uri="{FF2B5EF4-FFF2-40B4-BE49-F238E27FC236}">
                    <a16:creationId xmlns:a16="http://schemas.microsoft.com/office/drawing/2014/main" id="{82DA5BF1-BC6F-4FBC-8768-0BA80534E894}"/>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72" name="任意多边形: 形状 71">
            <a:extLst>
              <a:ext uri="{FF2B5EF4-FFF2-40B4-BE49-F238E27FC236}">
                <a16:creationId xmlns:a16="http://schemas.microsoft.com/office/drawing/2014/main" id="{DA4A9088-C310-40A9-9087-43349B60600F}"/>
              </a:ext>
            </a:extLst>
          </p:cNvPr>
          <p:cNvSpPr/>
          <p:nvPr/>
        </p:nvSpPr>
        <p:spPr>
          <a:xfrm>
            <a:off x="2743714" y="3003916"/>
            <a:ext cx="16232370" cy="3854084"/>
          </a:xfrm>
          <a:custGeom>
            <a:avLst/>
            <a:gdLst>
              <a:gd name="connsiteX0" fmla="*/ 2669343 w 5566050"/>
              <a:gd name="connsiteY0" fmla="*/ 0 h 1321558"/>
              <a:gd name="connsiteX1" fmla="*/ 2669876 w 5566050"/>
              <a:gd name="connsiteY1" fmla="*/ 0 h 1321558"/>
              <a:gd name="connsiteX2" fmla="*/ 2808538 w 5566050"/>
              <a:gd name="connsiteY2" fmla="*/ 0 h 1321558"/>
              <a:gd name="connsiteX3" fmla="*/ 2808538 w 5566050"/>
              <a:gd name="connsiteY3" fmla="*/ 163728 h 1321558"/>
              <a:gd name="connsiteX4" fmla="*/ 2903469 w 5566050"/>
              <a:gd name="connsiteY4" fmla="*/ 191194 h 1321558"/>
              <a:gd name="connsiteX5" fmla="*/ 3011732 w 5566050"/>
              <a:gd name="connsiteY5" fmla="*/ 247459 h 1321558"/>
              <a:gd name="connsiteX6" fmla="*/ 3030664 w 5566050"/>
              <a:gd name="connsiteY6" fmla="*/ 262392 h 1321558"/>
              <a:gd name="connsiteX7" fmla="*/ 3030664 w 5566050"/>
              <a:gd name="connsiteY7" fmla="*/ 355189 h 1321558"/>
              <a:gd name="connsiteX8" fmla="*/ 2983999 w 5566050"/>
              <a:gd name="connsiteY8" fmla="*/ 355189 h 1321558"/>
              <a:gd name="connsiteX9" fmla="*/ 2983999 w 5566050"/>
              <a:gd name="connsiteY9" fmla="*/ 380521 h 1321558"/>
              <a:gd name="connsiteX10" fmla="*/ 3470384 w 5566050"/>
              <a:gd name="connsiteY10" fmla="*/ 613314 h 1321558"/>
              <a:gd name="connsiteX11" fmla="*/ 3721575 w 5566050"/>
              <a:gd name="connsiteY11" fmla="*/ 1021300 h 1321558"/>
              <a:gd name="connsiteX12" fmla="*/ 3983434 w 5566050"/>
              <a:gd name="connsiteY12" fmla="*/ 1021300 h 1321558"/>
              <a:gd name="connsiteX13" fmla="*/ 3983434 w 5566050"/>
              <a:gd name="connsiteY13" fmla="*/ 1271959 h 1321558"/>
              <a:gd name="connsiteX14" fmla="*/ 5566050 w 5566050"/>
              <a:gd name="connsiteY14" fmla="*/ 1271959 h 1321558"/>
              <a:gd name="connsiteX15" fmla="*/ 5566050 w 5566050"/>
              <a:gd name="connsiteY15" fmla="*/ 1321291 h 1321558"/>
              <a:gd name="connsiteX16" fmla="*/ 3934102 w 5566050"/>
              <a:gd name="connsiteY16" fmla="*/ 1321291 h 1321558"/>
              <a:gd name="connsiteX17" fmla="*/ 3934102 w 5566050"/>
              <a:gd name="connsiteY17" fmla="*/ 1070632 h 1321558"/>
              <a:gd name="connsiteX18" fmla="*/ 3682910 w 5566050"/>
              <a:gd name="connsiteY18" fmla="*/ 1070632 h 1321558"/>
              <a:gd name="connsiteX19" fmla="*/ 3436518 w 5566050"/>
              <a:gd name="connsiteY19" fmla="*/ 649312 h 1321558"/>
              <a:gd name="connsiteX20" fmla="*/ 2934401 w 5566050"/>
              <a:gd name="connsiteY20" fmla="*/ 421853 h 1321558"/>
              <a:gd name="connsiteX21" fmla="*/ 2934401 w 5566050"/>
              <a:gd name="connsiteY21" fmla="*/ 305857 h 1321558"/>
              <a:gd name="connsiteX22" fmla="*/ 2981066 w 5566050"/>
              <a:gd name="connsiteY22" fmla="*/ 305857 h 1321558"/>
              <a:gd name="connsiteX23" fmla="*/ 2981066 w 5566050"/>
              <a:gd name="connsiteY23" fmla="*/ 286391 h 1321558"/>
              <a:gd name="connsiteX24" fmla="*/ 2885869 w 5566050"/>
              <a:gd name="connsiteY24" fmla="*/ 237326 h 1321558"/>
              <a:gd name="connsiteX25" fmla="*/ 2758940 w 5566050"/>
              <a:gd name="connsiteY25" fmla="*/ 204527 h 1321558"/>
              <a:gd name="connsiteX26" fmla="*/ 2758940 w 5566050"/>
              <a:gd name="connsiteY26" fmla="*/ 39732 h 1321558"/>
              <a:gd name="connsiteX27" fmla="*/ 2718942 w 5566050"/>
              <a:gd name="connsiteY27" fmla="*/ 39732 h 1321558"/>
              <a:gd name="connsiteX28" fmla="*/ 2718942 w 5566050"/>
              <a:gd name="connsiteY28" fmla="*/ 204793 h 1321558"/>
              <a:gd name="connsiteX29" fmla="*/ 2592012 w 5566050"/>
              <a:gd name="connsiteY29" fmla="*/ 237592 h 1321558"/>
              <a:gd name="connsiteX30" fmla="*/ 2496282 w 5566050"/>
              <a:gd name="connsiteY30" fmla="*/ 286657 h 1321558"/>
              <a:gd name="connsiteX31" fmla="*/ 2496282 w 5566050"/>
              <a:gd name="connsiteY31" fmla="*/ 306123 h 1321558"/>
              <a:gd name="connsiteX32" fmla="*/ 2543747 w 5566050"/>
              <a:gd name="connsiteY32" fmla="*/ 306123 h 1321558"/>
              <a:gd name="connsiteX33" fmla="*/ 2543747 w 5566050"/>
              <a:gd name="connsiteY33" fmla="*/ 422120 h 1321558"/>
              <a:gd name="connsiteX34" fmla="*/ 2041630 w 5566050"/>
              <a:gd name="connsiteY34" fmla="*/ 649579 h 1321558"/>
              <a:gd name="connsiteX35" fmla="*/ 1794971 w 5566050"/>
              <a:gd name="connsiteY35" fmla="*/ 1070899 h 1321558"/>
              <a:gd name="connsiteX36" fmla="*/ 1544312 w 5566050"/>
              <a:gd name="connsiteY36" fmla="*/ 1070899 h 1321558"/>
              <a:gd name="connsiteX37" fmla="*/ 1544312 w 5566050"/>
              <a:gd name="connsiteY37" fmla="*/ 1321558 h 1321558"/>
              <a:gd name="connsiteX38" fmla="*/ 0 w 5566050"/>
              <a:gd name="connsiteY38" fmla="*/ 1321558 h 1321558"/>
              <a:gd name="connsiteX39" fmla="*/ 0 w 5566050"/>
              <a:gd name="connsiteY39" fmla="*/ 1272226 h 1321558"/>
              <a:gd name="connsiteX40" fmla="*/ 1494714 w 5566050"/>
              <a:gd name="connsiteY40" fmla="*/ 1272226 h 1321558"/>
              <a:gd name="connsiteX41" fmla="*/ 1494714 w 5566050"/>
              <a:gd name="connsiteY41" fmla="*/ 1021567 h 1321558"/>
              <a:gd name="connsiteX42" fmla="*/ 1754973 w 5566050"/>
              <a:gd name="connsiteY42" fmla="*/ 1021567 h 1321558"/>
              <a:gd name="connsiteX43" fmla="*/ 2006697 w 5566050"/>
              <a:gd name="connsiteY43" fmla="*/ 614380 h 1321558"/>
              <a:gd name="connsiteX44" fmla="*/ 2493882 w 5566050"/>
              <a:gd name="connsiteY44" fmla="*/ 377855 h 1321558"/>
              <a:gd name="connsiteX45" fmla="*/ 2493882 w 5566050"/>
              <a:gd name="connsiteY45" fmla="*/ 355455 h 1321558"/>
              <a:gd name="connsiteX46" fmla="*/ 2446417 w 5566050"/>
              <a:gd name="connsiteY46" fmla="*/ 355455 h 1321558"/>
              <a:gd name="connsiteX47" fmla="*/ 2446417 w 5566050"/>
              <a:gd name="connsiteY47" fmla="*/ 262392 h 1321558"/>
              <a:gd name="connsiteX48" fmla="*/ 2465883 w 5566050"/>
              <a:gd name="connsiteY48" fmla="*/ 247459 h 1321558"/>
              <a:gd name="connsiteX49" fmla="*/ 2574413 w 5566050"/>
              <a:gd name="connsiteY49" fmla="*/ 191461 h 1321558"/>
              <a:gd name="connsiteX50" fmla="*/ 2669343 w 5566050"/>
              <a:gd name="connsiteY50" fmla="*/ 163995 h 132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66050" h="1321558">
                <a:moveTo>
                  <a:pt x="2669343" y="0"/>
                </a:moveTo>
                <a:lnTo>
                  <a:pt x="2669876" y="0"/>
                </a:lnTo>
                <a:cubicBezTo>
                  <a:pt x="2669876" y="0"/>
                  <a:pt x="2808538" y="0"/>
                  <a:pt x="2808538" y="0"/>
                </a:cubicBezTo>
                <a:lnTo>
                  <a:pt x="2808538" y="163728"/>
                </a:lnTo>
                <a:cubicBezTo>
                  <a:pt x="2834404" y="169328"/>
                  <a:pt x="2869603" y="178394"/>
                  <a:pt x="2903469" y="191194"/>
                </a:cubicBezTo>
                <a:cubicBezTo>
                  <a:pt x="2970666" y="216260"/>
                  <a:pt x="3007732" y="244259"/>
                  <a:pt x="3011732" y="247459"/>
                </a:cubicBezTo>
                <a:lnTo>
                  <a:pt x="3030664" y="262392"/>
                </a:lnTo>
                <a:cubicBezTo>
                  <a:pt x="3030664" y="262392"/>
                  <a:pt x="3030664" y="355189"/>
                  <a:pt x="3030664" y="355189"/>
                </a:cubicBezTo>
                <a:lnTo>
                  <a:pt x="2983999" y="355189"/>
                </a:lnTo>
                <a:lnTo>
                  <a:pt x="2983999" y="380521"/>
                </a:lnTo>
                <a:cubicBezTo>
                  <a:pt x="3077329" y="399454"/>
                  <a:pt x="3303456" y="458652"/>
                  <a:pt x="3470384" y="613314"/>
                </a:cubicBezTo>
                <a:cubicBezTo>
                  <a:pt x="3633578" y="764509"/>
                  <a:pt x="3699176" y="942903"/>
                  <a:pt x="3721575" y="1021300"/>
                </a:cubicBezTo>
                <a:cubicBezTo>
                  <a:pt x="3721575" y="1021300"/>
                  <a:pt x="3983434" y="1021300"/>
                  <a:pt x="3983434" y="1021300"/>
                </a:cubicBezTo>
                <a:lnTo>
                  <a:pt x="3983434" y="1271959"/>
                </a:lnTo>
                <a:cubicBezTo>
                  <a:pt x="3983434" y="1271959"/>
                  <a:pt x="5566050" y="1271959"/>
                  <a:pt x="5566050" y="1271959"/>
                </a:cubicBezTo>
                <a:lnTo>
                  <a:pt x="5566050" y="1321291"/>
                </a:lnTo>
                <a:cubicBezTo>
                  <a:pt x="5566050" y="1321291"/>
                  <a:pt x="3934102" y="1321291"/>
                  <a:pt x="3934102" y="1321291"/>
                </a:cubicBezTo>
                <a:lnTo>
                  <a:pt x="3934102" y="1070632"/>
                </a:lnTo>
                <a:lnTo>
                  <a:pt x="3682910" y="1070632"/>
                </a:lnTo>
                <a:cubicBezTo>
                  <a:pt x="3682910" y="1070632"/>
                  <a:pt x="3638912" y="836773"/>
                  <a:pt x="3436518" y="649312"/>
                </a:cubicBezTo>
                <a:cubicBezTo>
                  <a:pt x="3234658" y="462385"/>
                  <a:pt x="2934401" y="421853"/>
                  <a:pt x="2934401" y="421853"/>
                </a:cubicBezTo>
                <a:cubicBezTo>
                  <a:pt x="2934401" y="421853"/>
                  <a:pt x="2934401" y="305857"/>
                  <a:pt x="2934401" y="305857"/>
                </a:cubicBezTo>
                <a:lnTo>
                  <a:pt x="2981066" y="305857"/>
                </a:lnTo>
                <a:lnTo>
                  <a:pt x="2981066" y="286391"/>
                </a:lnTo>
                <a:cubicBezTo>
                  <a:pt x="2981066" y="286391"/>
                  <a:pt x="2948001" y="260525"/>
                  <a:pt x="2885869" y="237326"/>
                </a:cubicBezTo>
                <a:cubicBezTo>
                  <a:pt x="2824805" y="214393"/>
                  <a:pt x="2758940" y="204527"/>
                  <a:pt x="2758940" y="204527"/>
                </a:cubicBezTo>
                <a:lnTo>
                  <a:pt x="2758940" y="39732"/>
                </a:lnTo>
                <a:lnTo>
                  <a:pt x="2718942" y="39732"/>
                </a:lnTo>
                <a:lnTo>
                  <a:pt x="2718942" y="204793"/>
                </a:lnTo>
                <a:cubicBezTo>
                  <a:pt x="2718942" y="204793"/>
                  <a:pt x="2654143" y="214660"/>
                  <a:pt x="2592012" y="237592"/>
                </a:cubicBezTo>
                <a:cubicBezTo>
                  <a:pt x="2530147" y="260792"/>
                  <a:pt x="2496282" y="286657"/>
                  <a:pt x="2496282" y="286657"/>
                </a:cubicBezTo>
                <a:lnTo>
                  <a:pt x="2496282" y="306123"/>
                </a:lnTo>
                <a:cubicBezTo>
                  <a:pt x="2496282" y="306123"/>
                  <a:pt x="2543747" y="306123"/>
                  <a:pt x="2543747" y="306123"/>
                </a:cubicBezTo>
                <a:lnTo>
                  <a:pt x="2543747" y="422120"/>
                </a:lnTo>
                <a:cubicBezTo>
                  <a:pt x="2543747" y="422120"/>
                  <a:pt x="2260290" y="435719"/>
                  <a:pt x="2041630" y="649579"/>
                </a:cubicBezTo>
                <a:cubicBezTo>
                  <a:pt x="1822704" y="863972"/>
                  <a:pt x="1794971" y="1070899"/>
                  <a:pt x="1794971" y="1070899"/>
                </a:cubicBezTo>
                <a:lnTo>
                  <a:pt x="1544312" y="1070899"/>
                </a:lnTo>
                <a:cubicBezTo>
                  <a:pt x="1544312" y="1070899"/>
                  <a:pt x="1544312" y="1321558"/>
                  <a:pt x="1544312" y="1321558"/>
                </a:cubicBezTo>
                <a:lnTo>
                  <a:pt x="0" y="1321558"/>
                </a:lnTo>
                <a:lnTo>
                  <a:pt x="0" y="1272226"/>
                </a:lnTo>
                <a:lnTo>
                  <a:pt x="1494714" y="1272226"/>
                </a:lnTo>
                <a:cubicBezTo>
                  <a:pt x="1494714" y="1272226"/>
                  <a:pt x="1494714" y="1021567"/>
                  <a:pt x="1494714" y="1021567"/>
                </a:cubicBezTo>
                <a:lnTo>
                  <a:pt x="1754973" y="1021567"/>
                </a:lnTo>
                <a:cubicBezTo>
                  <a:pt x="1774972" y="946103"/>
                  <a:pt x="1835503" y="782108"/>
                  <a:pt x="2006697" y="614380"/>
                </a:cubicBezTo>
                <a:cubicBezTo>
                  <a:pt x="2184292" y="440519"/>
                  <a:pt x="2400018" y="391454"/>
                  <a:pt x="2493882" y="377855"/>
                </a:cubicBezTo>
                <a:lnTo>
                  <a:pt x="2493882" y="355455"/>
                </a:lnTo>
                <a:cubicBezTo>
                  <a:pt x="2493882" y="355455"/>
                  <a:pt x="2446417" y="355455"/>
                  <a:pt x="2446417" y="355455"/>
                </a:cubicBezTo>
                <a:lnTo>
                  <a:pt x="2446417" y="262392"/>
                </a:lnTo>
                <a:lnTo>
                  <a:pt x="2465883" y="247459"/>
                </a:lnTo>
                <a:cubicBezTo>
                  <a:pt x="2469882" y="244525"/>
                  <a:pt x="2507481" y="216526"/>
                  <a:pt x="2574413" y="191461"/>
                </a:cubicBezTo>
                <a:cubicBezTo>
                  <a:pt x="2608812" y="178661"/>
                  <a:pt x="2643477" y="169595"/>
                  <a:pt x="2669343" y="163995"/>
                </a:cubicBezTo>
                <a:close/>
              </a:path>
            </a:pathLst>
          </a:custGeom>
          <a:gradFill flip="none" rotWithShape="1">
            <a:gsLst>
              <a:gs pos="16000">
                <a:schemeClr val="bg1">
                  <a:alpha val="0"/>
                </a:schemeClr>
              </a:gs>
              <a:gs pos="32000">
                <a:schemeClr val="bg1"/>
              </a:gs>
            </a:gsLst>
            <a:lin ang="0" scaled="0"/>
            <a:tileRect/>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530832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9006205"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论文</a:t>
            </a: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 Diffusion Planner </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的领域定位</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3848516" y="1491870"/>
            <a:ext cx="7754201" cy="1416929"/>
            <a:chOff x="3848519" y="1491871"/>
            <a:chExt cx="7754201" cy="1416929"/>
          </a:xfrm>
        </p:grpSpPr>
        <p:sp>
          <p:nvSpPr>
            <p:cNvPr id="19" name="矩形: 圆角 18"/>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3" name="任意多边形: 形状 2"/>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10006941" y="5020448"/>
                <a:ext cx="1531151" cy="1598081"/>
                <a:chOff x="10006941" y="5020448"/>
                <a:chExt cx="1531151" cy="1598081"/>
              </a:xfrm>
              <a:grpFill/>
            </p:grpSpPr>
            <p:sp>
              <p:nvSpPr>
                <p:cNvPr id="5" name="任意多边形: 形状 4"/>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任意多边形: 形状 5"/>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任意多边形: 形状 6"/>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任意多边形: 形状 7"/>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16" name="文本框 15"/>
            <p:cNvSpPr txBox="1"/>
            <p:nvPr/>
          </p:nvSpPr>
          <p:spPr>
            <a:xfrm>
              <a:off x="4541863" y="1650368"/>
              <a:ext cx="15240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方法论维度</a:t>
              </a:r>
            </a:p>
          </p:txBody>
        </p:sp>
        <p:cxnSp>
          <p:nvCxnSpPr>
            <p:cNvPr id="20" name="直接连接符 19"/>
            <p:cNvCxnSpPr/>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975579" y="2078855"/>
              <a:ext cx="7500080" cy="8299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主分类：基于学习的规划中的生成式学习规划（扩散模型）。</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依据：不依赖手工规则，借扩散模型学多模态轨迹分布；利用生成式模型</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正向加噪</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反向去噪</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机制，生成多样轨迹，非直接优化单一解。</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a:t>
              </a:r>
            </a:p>
          </p:txBody>
        </p:sp>
      </p:grpSp>
      <p:grpSp>
        <p:nvGrpSpPr>
          <p:cNvPr id="30" name="组合 29"/>
          <p:cNvGrpSpPr/>
          <p:nvPr/>
        </p:nvGrpSpPr>
        <p:grpSpPr>
          <a:xfrm>
            <a:off x="661952" y="1491870"/>
            <a:ext cx="2900218" cy="4873540"/>
            <a:chOff x="8215558" y="1489985"/>
            <a:chExt cx="2900218" cy="4873540"/>
          </a:xfrm>
        </p:grpSpPr>
        <p:sp>
          <p:nvSpPr>
            <p:cNvPr id="9" name="矩形: 圆角 8"/>
            <p:cNvSpPr/>
            <p:nvPr/>
          </p:nvSpPr>
          <p:spPr>
            <a:xfrm>
              <a:off x="8215559" y="1489985"/>
              <a:ext cx="2900217" cy="4867000"/>
            </a:xfrm>
            <a:prstGeom prst="roundRect">
              <a:avLst>
                <a:gd name="adj" fmla="val 4178"/>
              </a:avLst>
            </a:prstGeom>
            <a:gradFill>
              <a:gsLst>
                <a:gs pos="2000">
                  <a:srgbClr val="0164A5"/>
                </a:gs>
                <a:gs pos="100000">
                  <a:srgbClr val="1A73AE"/>
                </a:gs>
              </a:gsLst>
              <a:lin ang="0" scaled="0"/>
            </a:gradFill>
            <a:ln>
              <a:noFill/>
            </a:ln>
            <a:effectLst>
              <a:outerShdw blurRad="266700" dist="254000" dir="2700000" algn="tl" rotWithShape="0">
                <a:srgbClr val="0164A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5" name="Rounded Rectangle 11"/>
            <p:cNvPicPr>
              <a:picLocks noChangeAspect="1"/>
            </p:cNvPicPr>
            <p:nvPr/>
          </p:nvPicPr>
          <p:blipFill>
            <a:blip r:embed="rId3">
              <a:alphaModFix amt="40000"/>
            </a:blip>
            <a:stretch>
              <a:fillRect/>
            </a:stretch>
          </p:blipFill>
          <p:spPr>
            <a:xfrm flipV="1">
              <a:off x="8215558" y="1496525"/>
              <a:ext cx="2898569" cy="4867000"/>
            </a:xfrm>
            <a:prstGeom prst="rect">
              <a:avLst/>
            </a:prstGeom>
          </p:spPr>
        </p:pic>
      </p:grpSp>
      <p:grpSp>
        <p:nvGrpSpPr>
          <p:cNvPr id="62" name="组合 61"/>
          <p:cNvGrpSpPr/>
          <p:nvPr/>
        </p:nvGrpSpPr>
        <p:grpSpPr>
          <a:xfrm>
            <a:off x="3848516" y="3234391"/>
            <a:ext cx="7754201" cy="1635369"/>
            <a:chOff x="3848519" y="1491871"/>
            <a:chExt cx="7754201" cy="1635369"/>
          </a:xfrm>
          <a:effectLst/>
        </p:grpSpPr>
        <p:sp>
          <p:nvSpPr>
            <p:cNvPr id="63" name="矩形: 圆角 62"/>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64" name="组合 63"/>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68" name="任意多边形: 形状 67"/>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69" name="组合 68"/>
              <p:cNvGrpSpPr/>
              <p:nvPr/>
            </p:nvGrpSpPr>
            <p:grpSpPr>
              <a:xfrm>
                <a:off x="10006941" y="5020448"/>
                <a:ext cx="1531151" cy="1598081"/>
                <a:chOff x="10006941" y="5020448"/>
                <a:chExt cx="1531151" cy="1598081"/>
              </a:xfrm>
              <a:grpFill/>
            </p:grpSpPr>
            <p:sp>
              <p:nvSpPr>
                <p:cNvPr id="70" name="任意多边形: 形状 69"/>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1" name="任意多边形: 形状 70"/>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2" name="任意多边形: 形状 71"/>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3" name="任意多边形: 形状 72"/>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65" name="文本框 64"/>
            <p:cNvSpPr txBox="1"/>
            <p:nvPr/>
          </p:nvSpPr>
          <p:spPr>
            <a:xfrm>
              <a:off x="4541863" y="1650368"/>
              <a:ext cx="18288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应用场景维度</a:t>
              </a:r>
            </a:p>
          </p:txBody>
        </p:sp>
        <p:cxnSp>
          <p:nvCxnSpPr>
            <p:cNvPr id="66" name="直接连接符 65"/>
            <p:cNvCxnSpPr/>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3975579" y="2050915"/>
              <a:ext cx="7500080" cy="1076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主分类：运动规划</a:t>
              </a:r>
              <a:r>
                <a:rPr kumimoji="0" lang="en-US"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自动驾驶轨迹规划</a:t>
              </a:r>
              <a:r>
                <a:rPr kumimoji="0" lang="en-US"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闭环局部规划。</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依据：生成自车未来</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8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秒局部轨迹并与实时控制闭环，在</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 nuPlan </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基准闭环评估，验证动态环境适应性。</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grpSp>
      <p:grpSp>
        <p:nvGrpSpPr>
          <p:cNvPr id="74" name="组合 73"/>
          <p:cNvGrpSpPr/>
          <p:nvPr/>
        </p:nvGrpSpPr>
        <p:grpSpPr>
          <a:xfrm>
            <a:off x="3848516" y="4976912"/>
            <a:ext cx="7754201" cy="1633464"/>
            <a:chOff x="3848519" y="1491871"/>
            <a:chExt cx="7754201" cy="1633464"/>
          </a:xfrm>
        </p:grpSpPr>
        <p:sp>
          <p:nvSpPr>
            <p:cNvPr id="75" name="矩形: 圆角 74"/>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76" name="组合 75"/>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80" name="任意多边形: 形状 79"/>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81" name="组合 80"/>
              <p:cNvGrpSpPr/>
              <p:nvPr/>
            </p:nvGrpSpPr>
            <p:grpSpPr>
              <a:xfrm>
                <a:off x="10006941" y="5020448"/>
                <a:ext cx="1531151" cy="1598081"/>
                <a:chOff x="10006941" y="5020448"/>
                <a:chExt cx="1531151" cy="1598081"/>
              </a:xfrm>
              <a:grpFill/>
            </p:grpSpPr>
            <p:sp>
              <p:nvSpPr>
                <p:cNvPr id="82" name="任意多边形: 形状 81"/>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3" name="任意多边形: 形状 82"/>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4" name="任意多边形: 形状 83"/>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5" name="任意多边形: 形状 84"/>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77" name="文本框 76"/>
            <p:cNvSpPr txBox="1"/>
            <p:nvPr/>
          </p:nvSpPr>
          <p:spPr>
            <a:xfrm>
              <a:off x="4541863" y="1650368"/>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环境特性</a:t>
              </a:r>
            </a:p>
          </p:txBody>
        </p:sp>
        <p:cxnSp>
          <p:nvCxnSpPr>
            <p:cNvPr id="78" name="直接连接符 77"/>
            <p:cNvCxnSpPr/>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975579" y="2049010"/>
              <a:ext cx="7500080" cy="1076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主分类：动态环境规划</a:t>
              </a:r>
              <a:r>
                <a:rPr kumimoji="0" lang="en-US"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多智能体交互场景</a:t>
              </a:r>
              <a:r>
                <a:rPr kumimoji="0" lang="en-US"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不确定概率规划。</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依据：处理动态交通参与者，实时预测邻近车辆行为，借分类器引导机制（如碰撞避免能量函数）应对传感器噪声与预测不确定性。</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9316720" cy="49212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i="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领域分类对比</a:t>
            </a:r>
            <a:r>
              <a:rPr lang="en-US" altLang="zh-CN" sz="3200" i="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a:t>
            </a:r>
            <a:r>
              <a:rPr kumimoji="0" lang="en-US" altLang="zh-CN" sz="32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Diffusion Planner vs </a:t>
            </a:r>
            <a:r>
              <a:rPr kumimoji="0" lang="zh-CN" altLang="en-US" sz="32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传统方法</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2"/>
          <a:stretch>
            <a:fillRect/>
          </a:stretch>
        </p:blipFill>
        <p:spPr>
          <a:xfrm>
            <a:off x="294640" y="1851660"/>
            <a:ext cx="11602720" cy="38519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743966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数据集深度分析</a:t>
            </a: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 - </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输入要素矩阵</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698740" y="1653540"/>
            <a:ext cx="3792220" cy="4627245"/>
            <a:chOff x="6456680" y="1806146"/>
            <a:chExt cx="5034280" cy="4626480"/>
          </a:xfrm>
        </p:grpSpPr>
        <p:grpSp>
          <p:nvGrpSpPr>
            <p:cNvPr id="8" name="组合 7"/>
            <p:cNvGrpSpPr/>
            <p:nvPr/>
          </p:nvGrpSpPr>
          <p:grpSpPr>
            <a:xfrm>
              <a:off x="6456680" y="1806146"/>
              <a:ext cx="5034280" cy="434264"/>
              <a:chOff x="6456680" y="1806146"/>
              <a:chExt cx="5034280" cy="434264"/>
            </a:xfrm>
          </p:grpSpPr>
          <p:cxnSp>
            <p:nvCxnSpPr>
              <p:cNvPr id="2" name="直接连接符 1"/>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456680" y="1806146"/>
                <a:ext cx="3823760" cy="368874"/>
              </a:xfrm>
              <a:prstGeom prst="rect">
                <a:avLst/>
              </a:prstGeom>
            </p:spPr>
            <p:txBody>
              <a:bodyPr wrap="squar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获取可行性评估</a:t>
                </a:r>
              </a:p>
            </p:txBody>
          </p:sp>
        </p:grpSp>
        <p:sp>
          <p:nvSpPr>
            <p:cNvPr id="30" name="文本框 29"/>
            <p:cNvSpPr txBox="1"/>
            <p:nvPr/>
          </p:nvSpPr>
          <p:spPr>
            <a:xfrm>
              <a:off x="6456680" y="2470246"/>
              <a:ext cx="5034280" cy="3962380"/>
            </a:xfrm>
            <a:prstGeom prst="rect">
              <a:avLst/>
            </a:prstGeom>
            <a:noFill/>
          </p:spPr>
          <p:txBody>
            <a:bodyPr wrap="square">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硬件依赖说明</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数据采集可能依赖于车辆上搭载的传感器，如摄像头、雷达等；同时可能需要高精度地图。</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数据标注成本估算</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推测标注成本可能较高，建议补充标注详细流程和人员专业要求等元数据。</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仿真环境需求</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推测若进行数据仿真，需要能模拟真实驾驶场景的仿真平台，建议补充相关元数据。</a:t>
              </a:r>
            </a:p>
          </p:txBody>
        </p:sp>
      </p:grpSp>
      <p:grpSp>
        <p:nvGrpSpPr>
          <p:cNvPr id="54" name="组合 53"/>
          <p:cNvGrpSpPr/>
          <p:nvPr/>
        </p:nvGrpSpPr>
        <p:grpSpPr>
          <a:xfrm>
            <a:off x="701040" y="1554480"/>
            <a:ext cx="6657340" cy="4725670"/>
            <a:chOff x="661952" y="1350656"/>
            <a:chExt cx="5434048" cy="5073535"/>
          </a:xfrm>
        </p:grpSpPr>
        <p:sp>
          <p:nvSpPr>
            <p:cNvPr id="49" name="圆角矩形 13"/>
            <p:cNvSpPr/>
            <p:nvPr/>
          </p:nvSpPr>
          <p:spPr>
            <a:xfrm>
              <a:off x="661952" y="1350656"/>
              <a:ext cx="5434048" cy="5073535"/>
            </a:xfrm>
            <a:prstGeom prst="roundRect">
              <a:avLst>
                <a:gd name="adj" fmla="val 0"/>
              </a:avLst>
            </a:prstGeom>
            <a:solidFill>
              <a:schemeClr val="bg1">
                <a:alpha val="99000"/>
              </a:schemeClr>
            </a:solidFill>
            <a:ln>
              <a:noFill/>
            </a:ln>
            <a:effectLst>
              <a:outerShdw blurRad="203200" dist="38100" dir="2700000" algn="tl" rotWithShape="0">
                <a:srgbClr val="1A73A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50" name="圆角矩形 13"/>
            <p:cNvSpPr/>
            <p:nvPr/>
          </p:nvSpPr>
          <p:spPr>
            <a:xfrm>
              <a:off x="661952" y="1350656"/>
              <a:ext cx="5434048" cy="737354"/>
            </a:xfrm>
            <a:prstGeom prst="roundRect">
              <a:avLst>
                <a:gd name="adj" fmla="val 0"/>
              </a:avLst>
            </a:prstGeom>
            <a:gradFill>
              <a:gsLst>
                <a:gs pos="0">
                  <a:srgbClr val="0164A5"/>
                </a:gs>
                <a:gs pos="100000">
                  <a:srgbClr val="1A73AE"/>
                </a:gs>
              </a:gsLst>
              <a:lin ang="16200000" scaled="1"/>
            </a:gradFill>
            <a:ln w="12700" cap="flat" cmpd="sng" algn="ctr">
              <a:noFill/>
              <a:prstDash val="solid"/>
              <a:miter lim="800000"/>
            </a:ln>
            <a:effectLst>
              <a:outerShdw blurRad="50800" dist="38100" dir="9900000" sx="102000" sy="102000" algn="tl" rotWithShape="0">
                <a:srgbClr val="0164A5">
                  <a:alpha val="40000"/>
                </a:srgbClr>
              </a:outerShdw>
            </a:effectLst>
          </p:spPr>
          <p:txBody>
            <a:bodyPr rtlCol="0" anchor="ctr"/>
            <a:lstStyle/>
            <a:p>
              <a:pPr algn="ctr"/>
              <a:endParaRPr lang="zh-CN" altLang="en-US" sz="2000" kern="0">
                <a:solidFill>
                  <a:prstClr val="white"/>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endParaRPr>
            </a:p>
          </p:txBody>
        </p:sp>
      </p:grpSp>
      <p:graphicFrame>
        <p:nvGraphicFramePr>
          <p:cNvPr id="52" name="表格 51"/>
          <p:cNvGraphicFramePr>
            <a:graphicFrameLocks noGrp="1"/>
          </p:cNvGraphicFramePr>
          <p:nvPr/>
        </p:nvGraphicFramePr>
        <p:xfrm>
          <a:off x="701040" y="1554481"/>
          <a:ext cx="6680694" cy="5548966"/>
        </p:xfrm>
        <a:graphic>
          <a:graphicData uri="http://schemas.openxmlformats.org/drawingml/2006/table">
            <a:tbl>
              <a:tblPr firstRow="1" bandRow="1">
                <a:tableStyleId>{5C22544A-7EE6-4342-B048-85BDC9FD1C3A}</a:tableStyleId>
              </a:tblPr>
              <a:tblGrid>
                <a:gridCol w="1308982">
                  <a:extLst>
                    <a:ext uri="{9D8B030D-6E8A-4147-A177-3AD203B41FA5}">
                      <a16:colId xmlns:a16="http://schemas.microsoft.com/office/drawing/2014/main" val="20000"/>
                    </a:ext>
                  </a:extLst>
                </a:gridCol>
                <a:gridCol w="2025650">
                  <a:extLst>
                    <a:ext uri="{9D8B030D-6E8A-4147-A177-3AD203B41FA5}">
                      <a16:colId xmlns:a16="http://schemas.microsoft.com/office/drawing/2014/main" val="20001"/>
                    </a:ext>
                  </a:extLst>
                </a:gridCol>
                <a:gridCol w="1452245">
                  <a:extLst>
                    <a:ext uri="{9D8B030D-6E8A-4147-A177-3AD203B41FA5}">
                      <a16:colId xmlns:a16="http://schemas.microsoft.com/office/drawing/2014/main" val="20002"/>
                    </a:ext>
                  </a:extLst>
                </a:gridCol>
                <a:gridCol w="1893817">
                  <a:extLst>
                    <a:ext uri="{9D8B030D-6E8A-4147-A177-3AD203B41FA5}">
                      <a16:colId xmlns:a16="http://schemas.microsoft.com/office/drawing/2014/main" val="20003"/>
                    </a:ext>
                  </a:extLst>
                </a:gridCol>
              </a:tblGrid>
              <a:tr h="675005">
                <a:tc>
                  <a:txBody>
                    <a:bodyPr/>
                    <a:lstStyle/>
                    <a:p>
                      <a:r>
                        <a:rPr lang="zh-CN" altLang="en-US" sz="1100"/>
                        <a:t>要素类型</a:t>
                      </a:r>
                    </a:p>
                  </a:txBody>
                  <a:tcPr marL="0" marR="0" marT="0" marB="0" anchor="ctr">
                    <a:lnL w="12700" cmpd="sng">
                      <a:noFill/>
                    </a:lnL>
                    <a:lnR w="12700" cap="flat" cmpd="sng" algn="ctr">
                      <a:solidFill>
                        <a:schemeClr val="bg1">
                          <a:lumMod val="9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zh-CN" altLang="en-US" sz="1100"/>
                        <a:t>数据结构</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zh-CN" altLang="en-US" sz="1100"/>
                        <a:t>采集方式</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zh-CN" altLang="en-US" sz="1100"/>
                        <a:t>公开性</a:t>
                      </a:r>
                    </a:p>
                  </a:txBody>
                  <a:tcPr marL="0" marR="0" marT="0" marB="0" anchor="ctr">
                    <a:lnL w="12700" cap="flat" cmpd="sng" algn="ctr">
                      <a:solidFill>
                        <a:schemeClr val="bg1">
                          <a:lumMod val="9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88720">
                <a:tc>
                  <a:txBody>
                    <a:bodyPr/>
                    <a:lstStyle/>
                    <a:p>
                      <a:r>
                        <a:rPr lang="zh-CN" altLang="en-US" sz="1100"/>
                        <a:t>车辆状态数据</a:t>
                      </a:r>
                    </a:p>
                  </a:txBody>
                  <a:tcPr marL="0" marR="0" marT="0" marB="0" anchor="ctr">
                    <a:lnL w="12700" cmpd="sng">
                      <a:noFill/>
                    </a:lnL>
                    <a:lnR w="12700" cap="flat" cmpd="sng" algn="ctr">
                      <a:solidFill>
                        <a:schemeClr val="bg1">
                          <a:lumMod val="9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CN" altLang="en-US" sz="1100"/>
                        <a:t>包含车辆坐标、航向角的正弦和余弦值，按时间步长将不同车辆数据组织成矩阵形式</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CN" altLang="en-US" sz="1100"/>
                        <a:t>从实际驾驶场景中采集</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altLang="zh-CN" sz="1100"/>
                        <a:t>nuPlan</a:t>
                      </a:r>
                      <a:r>
                        <a:rPr lang="zh-CN" altLang="en-US" sz="1100"/>
                        <a:t>数据集部分公开，新收集的</a:t>
                      </a:r>
                      <a:r>
                        <a:rPr lang="en-US" altLang="zh-CN" sz="1100"/>
                        <a:t>200</a:t>
                      </a:r>
                      <a:r>
                        <a:rPr lang="zh-CN" altLang="en-US" sz="1100"/>
                        <a:t>小时配送车辆驾驶数据集计划开源</a:t>
                      </a:r>
                    </a:p>
                  </a:txBody>
                  <a:tcPr marL="0" marR="0" marT="0" marB="0" anchor="ctr">
                    <a:lnL w="12700" cap="flat" cmpd="sng" algn="ctr">
                      <a:solidFill>
                        <a:schemeClr val="bg1">
                          <a:lumMod val="95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84885">
                <a:tc>
                  <a:txBody>
                    <a:bodyPr/>
                    <a:lstStyle/>
                    <a:p>
                      <a:r>
                        <a:rPr lang="zh-CN" altLang="en-US" sz="1100"/>
                        <a:t>历史状态数据</a:t>
                      </a:r>
                    </a:p>
                  </a:txBody>
                  <a:tcPr marL="0" marR="0" marT="0" marB="0"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zh-CN" altLang="en-US" sz="1100"/>
                        <a:t>向量形式，包含过去多个时间戳的车辆坐标、航向、速度、大小和类别信息</a:t>
                      </a:r>
                      <a:endParaRPr lang="en-US" altLang="zh-CN" sz="1100"/>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zh-CN" altLang="en-US" sz="1100"/>
                        <a:t>从实际驾驶场景中采集</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zh-CN" altLang="en-US" sz="1100"/>
                        <a:t>未提及单独公开情况</a:t>
                      </a:r>
                    </a:p>
                  </a:txBody>
                  <a:tcPr marL="0" marR="0" marT="0" marB="0"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75089">
                <a:tc>
                  <a:txBody>
                    <a:bodyPr/>
                    <a:lstStyle/>
                    <a:p>
                      <a:r>
                        <a:rPr lang="zh-CN" altLang="en-US" sz="1100"/>
                        <a:t>车道信息数据</a:t>
                      </a:r>
                    </a:p>
                  </a:txBody>
                  <a:tcPr marL="0" marR="0" marT="0" marB="0"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zh-CN" altLang="en-US" sz="1100"/>
                        <a:t>向量形式，包含坐标、交通灯状态和速度限制信息</a:t>
                      </a:r>
                      <a:endParaRPr lang="en-US" altLang="zh-CN" sz="1100"/>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zh-CN" altLang="en-US" sz="1100"/>
                        <a:t>从实际驾驶场景中采集</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zh-CN" altLang="en-US" sz="1100"/>
                        <a:t>未提及单独公开情况</a:t>
                      </a:r>
                    </a:p>
                  </a:txBody>
                  <a:tcPr marL="0" marR="0" marT="0" marB="0"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75089">
                <a:tc>
                  <a:txBody>
                    <a:bodyPr/>
                    <a:lstStyle/>
                    <a:p>
                      <a:r>
                        <a:rPr lang="zh-CN" altLang="en-US" sz="1100"/>
                        <a:t>导航信息数据</a:t>
                      </a:r>
                    </a:p>
                  </a:txBody>
                  <a:tcPr marL="0" marR="0" marT="0" marB="0"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zh-CN" altLang="en-US" sz="1100"/>
                        <a:t>表示为沿路线的车道组，仅含坐标信息</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zh-CN" altLang="en-US" sz="1100"/>
                        <a:t>从实际驾驶场景中采集</a:t>
                      </a: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zh-CN" altLang="en-US" sz="1100"/>
                        <a:t>未提及单独公开情况</a:t>
                      </a:r>
                    </a:p>
                  </a:txBody>
                  <a:tcPr marL="0" marR="0" marT="0" marB="0"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75089">
                <a:tc>
                  <a:txBody>
                    <a:bodyPr/>
                    <a:lstStyle/>
                    <a:p>
                      <a:pPr algn="ctr"/>
                      <a:endParaRPr lang="zh-CN" altLang="en-US" sz="1600" dirty="0">
                        <a:latin typeface="思源黑体 CN Medium" panose="020B0600000000000000" pitchFamily="34" charset="-122"/>
                        <a:ea typeface="思源黑体 CN Medium" panose="020B0600000000000000" pitchFamily="34" charset="-122"/>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600" dirty="0">
                        <a:latin typeface="思源黑体 CN Medium" panose="020B0600000000000000" pitchFamily="34" charset="-122"/>
                        <a:ea typeface="思源黑体 CN Medium" panose="020B0600000000000000" pitchFamily="34" charset="-122"/>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600" dirty="0">
                        <a:latin typeface="思源黑体 CN Medium" panose="020B0600000000000000" pitchFamily="34" charset="-122"/>
                        <a:ea typeface="思源黑体 CN Medium" panose="020B0600000000000000" pitchFamily="34" charset="-122"/>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600" dirty="0">
                        <a:latin typeface="思源黑体 CN Medium" panose="020B0600000000000000" pitchFamily="34" charset="-122"/>
                        <a:ea typeface="思源黑体 CN Medium" panose="020B0600000000000000" pitchFamily="34" charset="-122"/>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75089">
                <a:tc>
                  <a:txBody>
                    <a:bodyPr/>
                    <a:lstStyle/>
                    <a:p>
                      <a:pPr algn="ctr"/>
                      <a:endParaRPr lang="zh-CN" altLang="en-US" sz="1600" dirty="0">
                        <a:latin typeface="思源黑体 CN Medium" panose="020B0600000000000000" pitchFamily="34" charset="-122"/>
                        <a:ea typeface="思源黑体 CN Medium" panose="020B0600000000000000" pitchFamily="34" charset="-122"/>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600" dirty="0">
                        <a:latin typeface="思源黑体 CN Medium" panose="020B0600000000000000" pitchFamily="34" charset="-122"/>
                        <a:ea typeface="思源黑体 CN Medium" panose="020B0600000000000000" pitchFamily="34" charset="-122"/>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600" dirty="0">
                        <a:latin typeface="思源黑体 CN Medium" panose="020B0600000000000000" pitchFamily="34" charset="-122"/>
                        <a:ea typeface="思源黑体 CN Medium" panose="020B0600000000000000" pitchFamily="34" charset="-122"/>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1600" dirty="0">
                        <a:latin typeface="思源黑体 CN Medium" panose="020B0600000000000000" pitchFamily="34" charset="-122"/>
                        <a:ea typeface="思源黑体 CN Medium" panose="020B0600000000000000" pitchFamily="34" charset="-122"/>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41680" y="1729226"/>
            <a:ext cx="11013440" cy="4682604"/>
          </a:xfrm>
          <a:prstGeom prst="rect">
            <a:avLst/>
          </a:prstGeom>
          <a:noFill/>
          <a:ln w="9525">
            <a:solidFill>
              <a:srgbClr val="016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661952" y="561975"/>
            <a:ext cx="3048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复现难度评估</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589280" y="1613421"/>
            <a:ext cx="11013440" cy="4682604"/>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12" name="组合 11"/>
          <p:cNvGrpSpPr/>
          <p:nvPr/>
        </p:nvGrpSpPr>
        <p:grpSpPr>
          <a:xfrm>
            <a:off x="898989" y="1696700"/>
            <a:ext cx="3147875" cy="830997"/>
            <a:chOff x="843109" y="1729226"/>
            <a:chExt cx="3147875" cy="830997"/>
          </a:xfrm>
        </p:grpSpPr>
        <p:sp>
          <p:nvSpPr>
            <p:cNvPr id="4" name="文本框 3"/>
            <p:cNvSpPr txBox="1"/>
            <p:nvPr/>
          </p:nvSpPr>
          <p:spPr>
            <a:xfrm>
              <a:off x="1857384" y="2004111"/>
              <a:ext cx="21336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模型架构复杂度</a:t>
              </a:r>
            </a:p>
          </p:txBody>
        </p:sp>
        <p:sp>
          <p:nvSpPr>
            <p:cNvPr id="6" name="文本框 5"/>
            <p:cNvSpPr txBox="1"/>
            <p:nvPr/>
          </p:nvSpPr>
          <p:spPr>
            <a:xfrm>
              <a:off x="843109" y="1729226"/>
              <a:ext cx="107250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gradFill>
                    <a:gsLst>
                      <a:gs pos="0">
                        <a:srgbClr val="0164A5"/>
                      </a:gs>
                      <a:gs pos="100000">
                        <a:srgbClr val="1A73AE"/>
                      </a:gs>
                    </a:gsLst>
                    <a:path path="circle">
                      <a:fillToRect l="100000" b="100000"/>
                    </a:path>
                  </a:gradFill>
                  <a:effectLst/>
                  <a:uLnTx/>
                  <a:uFillTx/>
                  <a:latin typeface="Monoton" pitchFamily="2" charset="0"/>
                  <a:ea typeface="思源黑体 CN Normal" panose="020B0400000000000000" pitchFamily="34" charset="-122"/>
                </a:rPr>
                <a:t>01</a:t>
              </a:r>
              <a:endParaRPr kumimoji="0" lang="zh-CN" altLang="en-US" sz="4800" b="0" i="0" u="none" strike="noStrike" kern="1200" cap="none" spc="0" normalizeH="0" baseline="0" noProof="0" dirty="0">
                <a:ln>
                  <a:noFill/>
                </a:ln>
                <a:gradFill>
                  <a:gsLst>
                    <a:gs pos="0">
                      <a:srgbClr val="0164A5"/>
                    </a:gs>
                    <a:gs pos="100000">
                      <a:srgbClr val="1A73AE"/>
                    </a:gs>
                  </a:gsLst>
                  <a:path path="circle">
                    <a:fillToRect l="100000" b="100000"/>
                  </a:path>
                </a:gradFill>
                <a:effectLst/>
                <a:uLnTx/>
                <a:uFillTx/>
                <a:latin typeface="Monoton" pitchFamily="2" charset="0"/>
                <a:ea typeface="思源黑体 CN Normal" panose="020B0400000000000000" pitchFamily="34" charset="-122"/>
              </a:endParaRPr>
            </a:p>
          </p:txBody>
        </p:sp>
        <p:cxnSp>
          <p:nvCxnSpPr>
            <p:cNvPr id="8" name="直接连接符 7"/>
            <p:cNvCxnSpPr/>
            <p:nvPr/>
          </p:nvCxnSpPr>
          <p:spPr>
            <a:xfrm flipV="1">
              <a:off x="930323" y="2453498"/>
              <a:ext cx="2016760" cy="635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364233" y="1696700"/>
            <a:ext cx="2233475" cy="830997"/>
            <a:chOff x="843109" y="1729226"/>
            <a:chExt cx="2233475" cy="830997"/>
          </a:xfrm>
        </p:grpSpPr>
        <p:sp>
          <p:nvSpPr>
            <p:cNvPr id="19" name="文本框 18"/>
            <p:cNvSpPr txBox="1"/>
            <p:nvPr/>
          </p:nvSpPr>
          <p:spPr>
            <a:xfrm>
              <a:off x="1857384" y="2004111"/>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数据需求</a:t>
              </a:r>
            </a:p>
          </p:txBody>
        </p:sp>
        <p:sp>
          <p:nvSpPr>
            <p:cNvPr id="20" name="文本框 19"/>
            <p:cNvSpPr txBox="1"/>
            <p:nvPr/>
          </p:nvSpPr>
          <p:spPr>
            <a:xfrm>
              <a:off x="843109" y="1729226"/>
              <a:ext cx="1072501" cy="830997"/>
            </a:xfrm>
            <a:prstGeom prst="rect">
              <a:avLst/>
            </a:prstGeom>
            <a:noFill/>
          </p:spPr>
          <p:txBody>
            <a:bodyPr wrap="square" rtlCol="0">
              <a:spAutoFit/>
            </a:bodyPr>
            <a:lstStyle/>
            <a:p>
              <a:pPr>
                <a:defRPr/>
              </a:pPr>
              <a:r>
                <a:rPr lang="en-US" altLang="zh-CN" sz="4800" dirty="0">
                  <a:gradFill>
                    <a:gsLst>
                      <a:gs pos="0">
                        <a:srgbClr val="0164A5"/>
                      </a:gs>
                      <a:gs pos="100000">
                        <a:srgbClr val="1A73AE"/>
                      </a:gs>
                    </a:gsLst>
                    <a:path path="circle">
                      <a:fillToRect l="100000" b="100000"/>
                    </a:path>
                  </a:gradFill>
                  <a:latin typeface="Monoton" pitchFamily="2" charset="0"/>
                  <a:ea typeface="思源黑体 CN Normal" panose="020B0400000000000000" pitchFamily="34" charset="-122"/>
                </a:rPr>
                <a:t>02</a:t>
              </a:r>
              <a:endParaRPr lang="zh-CN" altLang="en-US" sz="4800" dirty="0">
                <a:gradFill>
                  <a:gsLst>
                    <a:gs pos="0">
                      <a:srgbClr val="0164A5"/>
                    </a:gs>
                    <a:gs pos="100000">
                      <a:srgbClr val="1A73AE"/>
                    </a:gs>
                  </a:gsLst>
                  <a:path path="circle">
                    <a:fillToRect l="100000" b="100000"/>
                  </a:path>
                </a:gradFill>
                <a:latin typeface="Monoton" pitchFamily="2" charset="0"/>
                <a:ea typeface="思源黑体 CN Normal" panose="020B0400000000000000" pitchFamily="34" charset="-122"/>
              </a:endParaRPr>
            </a:p>
          </p:txBody>
        </p:sp>
        <p:cxnSp>
          <p:nvCxnSpPr>
            <p:cNvPr id="27" name="直接连接符 26"/>
            <p:cNvCxnSpPr/>
            <p:nvPr/>
          </p:nvCxnSpPr>
          <p:spPr>
            <a:xfrm flipV="1">
              <a:off x="930323" y="2453498"/>
              <a:ext cx="2016760" cy="635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898989" y="2701878"/>
            <a:ext cx="4984659" cy="564515"/>
          </a:xfrm>
          <a:prstGeom prst="rect">
            <a:avLst/>
          </a:prstGeom>
          <a:noFill/>
        </p:spPr>
        <p:txBody>
          <a:bodyPr wrap="square" rtlCol="0">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90204" pitchFamily="34" charset="0"/>
              <a:buChar char="•"/>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基于扩散模型与</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 Transformer</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，需实现多模态轨迹生成、联合预测</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 -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规划框架及灵活引导机制，代码结构较复杂。</a:t>
            </a:r>
          </a:p>
        </p:txBody>
      </p:sp>
      <p:grpSp>
        <p:nvGrpSpPr>
          <p:cNvPr id="29" name="组合 28"/>
          <p:cNvGrpSpPr/>
          <p:nvPr/>
        </p:nvGrpSpPr>
        <p:grpSpPr>
          <a:xfrm>
            <a:off x="898989" y="3882279"/>
            <a:ext cx="2233475" cy="830997"/>
            <a:chOff x="843109" y="1729226"/>
            <a:chExt cx="2233475" cy="830997"/>
          </a:xfrm>
        </p:grpSpPr>
        <p:sp>
          <p:nvSpPr>
            <p:cNvPr id="30" name="文本框 29"/>
            <p:cNvSpPr txBox="1"/>
            <p:nvPr/>
          </p:nvSpPr>
          <p:spPr>
            <a:xfrm>
              <a:off x="1857384" y="2004111"/>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计算资源</a:t>
              </a:r>
            </a:p>
          </p:txBody>
        </p:sp>
        <p:sp>
          <p:nvSpPr>
            <p:cNvPr id="31" name="文本框 30"/>
            <p:cNvSpPr txBox="1"/>
            <p:nvPr/>
          </p:nvSpPr>
          <p:spPr>
            <a:xfrm>
              <a:off x="843109" y="1729226"/>
              <a:ext cx="1072501" cy="830997"/>
            </a:xfrm>
            <a:prstGeom prst="rect">
              <a:avLst/>
            </a:prstGeom>
            <a:noFill/>
          </p:spPr>
          <p:txBody>
            <a:bodyPr wrap="square" rtlCol="0">
              <a:spAutoFit/>
            </a:bodyPr>
            <a:lstStyle/>
            <a:p>
              <a:pPr>
                <a:defRPr/>
              </a:pPr>
              <a:r>
                <a:rPr lang="en-US" altLang="zh-CN" sz="4800" dirty="0">
                  <a:gradFill>
                    <a:gsLst>
                      <a:gs pos="0">
                        <a:srgbClr val="0164A5"/>
                      </a:gs>
                      <a:gs pos="100000">
                        <a:srgbClr val="1A73AE"/>
                      </a:gs>
                    </a:gsLst>
                    <a:path path="circle">
                      <a:fillToRect l="100000" b="100000"/>
                    </a:path>
                  </a:gradFill>
                  <a:latin typeface="Monoton" pitchFamily="2" charset="0"/>
                  <a:ea typeface="思源黑体 CN Normal" panose="020B0400000000000000" pitchFamily="34" charset="-122"/>
                </a:rPr>
                <a:t>03</a:t>
              </a:r>
              <a:endParaRPr lang="zh-CN" altLang="en-US" sz="4800" dirty="0">
                <a:gradFill>
                  <a:gsLst>
                    <a:gs pos="0">
                      <a:srgbClr val="0164A5"/>
                    </a:gs>
                    <a:gs pos="100000">
                      <a:srgbClr val="1A73AE"/>
                    </a:gs>
                  </a:gsLst>
                  <a:path path="circle">
                    <a:fillToRect l="100000" b="100000"/>
                  </a:path>
                </a:gradFill>
                <a:latin typeface="Monoton" pitchFamily="2" charset="0"/>
                <a:ea typeface="思源黑体 CN Normal" panose="020B0400000000000000" pitchFamily="34" charset="-122"/>
              </a:endParaRPr>
            </a:p>
          </p:txBody>
        </p:sp>
        <p:cxnSp>
          <p:nvCxnSpPr>
            <p:cNvPr id="32" name="直接连接符 31"/>
            <p:cNvCxnSpPr/>
            <p:nvPr/>
          </p:nvCxnSpPr>
          <p:spPr>
            <a:xfrm flipV="1">
              <a:off x="930323" y="2453498"/>
              <a:ext cx="2016760" cy="635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364233" y="3882279"/>
            <a:ext cx="2291701" cy="830997"/>
            <a:chOff x="843109" y="1729226"/>
            <a:chExt cx="2291701" cy="830997"/>
          </a:xfrm>
        </p:grpSpPr>
        <p:sp>
          <p:nvSpPr>
            <p:cNvPr id="34" name="文本框 33"/>
            <p:cNvSpPr txBox="1"/>
            <p:nvPr/>
          </p:nvSpPr>
          <p:spPr>
            <a:xfrm>
              <a:off x="1915610" y="2004111"/>
              <a:ext cx="12192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代码仓库</a:t>
              </a:r>
            </a:p>
          </p:txBody>
        </p:sp>
        <p:sp>
          <p:nvSpPr>
            <p:cNvPr id="35" name="文本框 34"/>
            <p:cNvSpPr txBox="1"/>
            <p:nvPr/>
          </p:nvSpPr>
          <p:spPr>
            <a:xfrm>
              <a:off x="843109" y="1729226"/>
              <a:ext cx="1129975" cy="830997"/>
            </a:xfrm>
            <a:prstGeom prst="rect">
              <a:avLst/>
            </a:prstGeom>
            <a:noFill/>
          </p:spPr>
          <p:txBody>
            <a:bodyPr wrap="square" rtlCol="0">
              <a:spAutoFit/>
            </a:bodyPr>
            <a:lstStyle/>
            <a:p>
              <a:pPr>
                <a:defRPr/>
              </a:pPr>
              <a:r>
                <a:rPr lang="en-US" altLang="zh-CN" sz="4800" dirty="0">
                  <a:gradFill>
                    <a:gsLst>
                      <a:gs pos="0">
                        <a:srgbClr val="0164A5"/>
                      </a:gs>
                      <a:gs pos="100000">
                        <a:srgbClr val="1A73AE"/>
                      </a:gs>
                    </a:gsLst>
                    <a:path path="circle">
                      <a:fillToRect l="100000" b="100000"/>
                    </a:path>
                  </a:gradFill>
                  <a:latin typeface="Monoton" pitchFamily="2" charset="0"/>
                  <a:ea typeface="思源黑体 CN Normal" panose="020B0400000000000000" pitchFamily="34" charset="-122"/>
                </a:rPr>
                <a:t>04</a:t>
              </a:r>
              <a:endParaRPr lang="zh-CN" altLang="en-US" sz="4800" dirty="0">
                <a:gradFill>
                  <a:gsLst>
                    <a:gs pos="0">
                      <a:srgbClr val="0164A5"/>
                    </a:gs>
                    <a:gs pos="100000">
                      <a:srgbClr val="1A73AE"/>
                    </a:gs>
                  </a:gsLst>
                  <a:path path="circle">
                    <a:fillToRect l="100000" b="100000"/>
                  </a:path>
                </a:gradFill>
                <a:latin typeface="Monoton" pitchFamily="2" charset="0"/>
                <a:ea typeface="思源黑体 CN Normal" panose="020B0400000000000000" pitchFamily="34" charset="-122"/>
              </a:endParaRPr>
            </a:p>
          </p:txBody>
        </p:sp>
        <p:cxnSp>
          <p:nvCxnSpPr>
            <p:cNvPr id="36" name="直接连接符 35"/>
            <p:cNvCxnSpPr/>
            <p:nvPr/>
          </p:nvCxnSpPr>
          <p:spPr>
            <a:xfrm flipV="1">
              <a:off x="930323" y="2453498"/>
              <a:ext cx="2016760" cy="635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6451447" y="2672370"/>
            <a:ext cx="4984659" cy="800735"/>
          </a:xfrm>
          <a:prstGeom prst="rect">
            <a:avLst/>
          </a:prstGeom>
          <a:noFill/>
        </p:spPr>
        <p:txBody>
          <a:bodyPr wrap="square" rtlCol="0">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90204" pitchFamily="34" charset="0"/>
              <a:buChar char="•"/>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依赖大规模自动驾驶数据集（如</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 nuPlan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及</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 200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小时配送车辆数据），数据预处理（坐标转换、增强、归一化）流程繁琐。</a:t>
            </a:r>
          </a:p>
        </p:txBody>
      </p:sp>
      <p:sp>
        <p:nvSpPr>
          <p:cNvPr id="38" name="文本框 37"/>
          <p:cNvSpPr txBox="1"/>
          <p:nvPr/>
        </p:nvSpPr>
        <p:spPr>
          <a:xfrm>
            <a:off x="898989" y="4753303"/>
            <a:ext cx="4984659" cy="800735"/>
          </a:xfrm>
          <a:prstGeom prst="rect">
            <a:avLst/>
          </a:prstGeom>
          <a:noFill/>
        </p:spPr>
        <p:txBody>
          <a:bodyPr wrap="square" rtlCol="0">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90204" pitchFamily="34" charset="0"/>
              <a:buChar char="•"/>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训练需</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 8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块</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 NVIDIA A100 GPU</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，推理使用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 DPM-Solver++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优化但仍需高性能显卡（如</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 A6000</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），资源门槛较高。</a:t>
            </a:r>
          </a:p>
        </p:txBody>
      </p:sp>
      <p:sp>
        <p:nvSpPr>
          <p:cNvPr id="39" name="文本框 38"/>
          <p:cNvSpPr txBox="1"/>
          <p:nvPr/>
        </p:nvSpPr>
        <p:spPr>
          <a:xfrm>
            <a:off x="6451447" y="4753303"/>
            <a:ext cx="4984659" cy="800735"/>
          </a:xfrm>
          <a:prstGeom prst="rect">
            <a:avLst/>
          </a:prstGeom>
          <a:noFill/>
        </p:spPr>
        <p:txBody>
          <a:bodyPr wrap="square" rtlCol="0">
            <a:spAutoFit/>
          </a:bodyPr>
          <a:lstStyle/>
          <a:p>
            <a:pPr marL="285750" marR="0" lvl="0" indent="-285750" algn="l" defTabSz="914400" rtl="0" eaLnBrk="1" fontAlgn="auto" latinLnBrk="0" hangingPunct="1">
              <a:lnSpc>
                <a:spcPct val="110000"/>
              </a:lnSpc>
              <a:spcBef>
                <a:spcPts val="0"/>
              </a:spcBef>
              <a:spcAft>
                <a:spcPts val="0"/>
              </a:spcAft>
              <a:buClrTx/>
              <a:buSzTx/>
              <a:buFont typeface="Arial" panose="020B0604020202090204" pitchFamily="34" charset="0"/>
              <a:buChar char="•"/>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项目官网提供代码仓库（</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https://zhengyinan-air.github.io/Diffusion-Planner/</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），但需整合多模块（扩散模型、注意力机制、引导函数），调试难度较大。</a:t>
            </a:r>
          </a:p>
        </p:txBody>
      </p:sp>
      <p:cxnSp>
        <p:nvCxnSpPr>
          <p:cNvPr id="40" name="直接连接符 39"/>
          <p:cNvCxnSpPr/>
          <p:nvPr/>
        </p:nvCxnSpPr>
        <p:spPr>
          <a:xfrm>
            <a:off x="6096000" y="1869440"/>
            <a:ext cx="0" cy="4149209"/>
          </a:xfrm>
          <a:prstGeom prst="line">
            <a:avLst/>
          </a:prstGeom>
          <a:ln>
            <a:solidFill>
              <a:schemeClr val="bg1">
                <a:lumMod val="5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圆角 98">
            <a:extLst>
              <a:ext uri="{FF2B5EF4-FFF2-40B4-BE49-F238E27FC236}">
                <a16:creationId xmlns:a16="http://schemas.microsoft.com/office/drawing/2014/main" id="{967110E4-2ADF-4B81-804E-ADB95CD65125}"/>
              </a:ext>
            </a:extLst>
          </p:cNvPr>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C76F1376-4E54-42B3-AB01-F2BA73C9CE03}"/>
              </a:ext>
            </a:extLst>
          </p:cNvPr>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a:extLst>
              <a:ext uri="{FF2B5EF4-FFF2-40B4-BE49-F238E27FC236}">
                <a16:creationId xmlns:a16="http://schemas.microsoft.com/office/drawing/2014/main" id="{205CDEF4-9D1A-45A1-9EA7-980CFDD1DBC6}"/>
              </a:ext>
            </a:extLst>
          </p:cNvPr>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a:extLst>
              <a:ext uri="{FF2B5EF4-FFF2-40B4-BE49-F238E27FC236}">
                <a16:creationId xmlns:a16="http://schemas.microsoft.com/office/drawing/2014/main" id="{428BA239-9E4E-40F8-A8B0-029D57072ABB}"/>
              </a:ext>
            </a:extLst>
          </p:cNvPr>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a:extLst>
              <a:ext uri="{FF2B5EF4-FFF2-40B4-BE49-F238E27FC236}">
                <a16:creationId xmlns:a16="http://schemas.microsoft.com/office/drawing/2014/main" id="{67EA7E47-553C-40E9-8BDE-46F367D1C7F7}"/>
              </a:ext>
            </a:extLst>
          </p:cNvPr>
          <p:cNvGrpSpPr/>
          <p:nvPr/>
        </p:nvGrpSpPr>
        <p:grpSpPr>
          <a:xfrm>
            <a:off x="4435366" y="1924241"/>
            <a:ext cx="9757027" cy="1107996"/>
            <a:chOff x="4768748" y="1778187"/>
            <a:chExt cx="9757027" cy="1107996"/>
          </a:xfrm>
        </p:grpSpPr>
        <p:sp>
          <p:nvSpPr>
            <p:cNvPr id="124" name="矩形 123">
              <a:extLst>
                <a:ext uri="{FF2B5EF4-FFF2-40B4-BE49-F238E27FC236}">
                  <a16:creationId xmlns:a16="http://schemas.microsoft.com/office/drawing/2014/main" id="{626F3129-7EAA-442B-8414-B35C49748648}"/>
                </a:ext>
              </a:extLst>
            </p:cNvPr>
            <p:cNvSpPr/>
            <p:nvPr/>
          </p:nvSpPr>
          <p:spPr>
            <a:xfrm>
              <a:off x="4768748" y="1778187"/>
              <a:ext cx="9757027" cy="1107996"/>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rPr>
                <a:t>Diffusion planer</a:t>
              </a:r>
              <a:endParaRPr kumimoji="0" lang="zh-CN" altLang="en-US" sz="66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cxnSp>
          <p:nvCxnSpPr>
            <p:cNvPr id="132" name="直接连接符 131">
              <a:extLst>
                <a:ext uri="{FF2B5EF4-FFF2-40B4-BE49-F238E27FC236}">
                  <a16:creationId xmlns:a16="http://schemas.microsoft.com/office/drawing/2014/main" id="{88DA29DF-B518-4C6A-B3D9-87594ED68C81}"/>
                </a:ext>
              </a:extLst>
            </p:cNvPr>
            <p:cNvCxnSpPr>
              <a:cxnSpLocks/>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68691D46-8219-82F8-51D2-542A21CBF437}"/>
              </a:ext>
            </a:extLst>
          </p:cNvPr>
          <p:cNvGrpSpPr/>
          <p:nvPr/>
        </p:nvGrpSpPr>
        <p:grpSpPr>
          <a:xfrm>
            <a:off x="430441" y="742299"/>
            <a:ext cx="2364728" cy="5400140"/>
            <a:chOff x="430441" y="742299"/>
            <a:chExt cx="2364728" cy="5400140"/>
          </a:xfrm>
        </p:grpSpPr>
        <p:grpSp>
          <p:nvGrpSpPr>
            <p:cNvPr id="125" name="组合 124">
              <a:extLst>
                <a:ext uri="{FF2B5EF4-FFF2-40B4-BE49-F238E27FC236}">
                  <a16:creationId xmlns:a16="http://schemas.microsoft.com/office/drawing/2014/main" id="{640AEC9B-F712-4CD7-AC90-167B7A7CA03C}"/>
                </a:ext>
              </a:extLst>
            </p:cNvPr>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a:extLst>
                  <a:ext uri="{FF2B5EF4-FFF2-40B4-BE49-F238E27FC236}">
                    <a16:creationId xmlns:a16="http://schemas.microsoft.com/office/drawing/2014/main" id="{E0D0ACF4-E237-43BA-A383-6C9B7E937D9C}"/>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a:extLst>
                  <a:ext uri="{FF2B5EF4-FFF2-40B4-BE49-F238E27FC236}">
                    <a16:creationId xmlns:a16="http://schemas.microsoft.com/office/drawing/2014/main" id="{49B945F0-7C37-4153-9D88-FBFEA39368A3}"/>
                  </a:ext>
                </a:extLst>
              </p:cNvPr>
              <p:cNvGrpSpPr/>
              <p:nvPr/>
            </p:nvGrpSpPr>
            <p:grpSpPr>
              <a:xfrm>
                <a:off x="10006941" y="5020448"/>
                <a:ext cx="1531151" cy="1598081"/>
                <a:chOff x="10006941" y="5020448"/>
                <a:chExt cx="1531151" cy="1598081"/>
              </a:xfrm>
              <a:grpFill/>
            </p:grpSpPr>
            <p:sp>
              <p:nvSpPr>
                <p:cNvPr id="128" name="任意多边形: 形状 127">
                  <a:extLst>
                    <a:ext uri="{FF2B5EF4-FFF2-40B4-BE49-F238E27FC236}">
                      <a16:creationId xmlns:a16="http://schemas.microsoft.com/office/drawing/2014/main" id="{5421943C-F1A7-4214-8973-3C5E846B524F}"/>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a:extLst>
                    <a:ext uri="{FF2B5EF4-FFF2-40B4-BE49-F238E27FC236}">
                      <a16:creationId xmlns:a16="http://schemas.microsoft.com/office/drawing/2014/main" id="{C2482EE7-C20B-47C1-8124-1E65F64D706D}"/>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a:extLst>
                    <a:ext uri="{FF2B5EF4-FFF2-40B4-BE49-F238E27FC236}">
                      <a16:creationId xmlns:a16="http://schemas.microsoft.com/office/drawing/2014/main" id="{892F002E-80B1-4BB6-98AD-EDBE510BDB28}"/>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a:extLst>
                    <a:ext uri="{FF2B5EF4-FFF2-40B4-BE49-F238E27FC236}">
                      <a16:creationId xmlns:a16="http://schemas.microsoft.com/office/drawing/2014/main" id="{29126733-E24F-459D-B0EC-F8A3FF5F58FD}"/>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a:extLst>
                <a:ext uri="{FF2B5EF4-FFF2-40B4-BE49-F238E27FC236}">
                  <a16:creationId xmlns:a16="http://schemas.microsoft.com/office/drawing/2014/main" id="{5EE05AC8-765F-4B3B-9072-89F7D0551D7B}"/>
                </a:ext>
              </a:extLst>
            </p:cNvPr>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第二部分</a:t>
              </a:r>
            </a:p>
          </p:txBody>
        </p:sp>
        <p:cxnSp>
          <p:nvCxnSpPr>
            <p:cNvPr id="3" name="直接连接符 2">
              <a:extLst>
                <a:ext uri="{FF2B5EF4-FFF2-40B4-BE49-F238E27FC236}">
                  <a16:creationId xmlns:a16="http://schemas.microsoft.com/office/drawing/2014/main" id="{DB3F0D3D-AC45-47AC-BF2D-B0F9643C1A3C}"/>
                </a:ext>
              </a:extLst>
            </p:cNvPr>
            <p:cNvCxnSpPr>
              <a:cxnSpLocks/>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pic>
        <p:nvPicPr>
          <p:cNvPr id="142" name="图片 141">
            <a:extLst>
              <a:ext uri="{FF2B5EF4-FFF2-40B4-BE49-F238E27FC236}">
                <a16:creationId xmlns:a16="http://schemas.microsoft.com/office/drawing/2014/main" id="{5BA9FF39-8482-4848-9A61-140B0F643609}"/>
              </a:ext>
            </a:extLst>
          </p:cNvPr>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a:extLst>
              <a:ext uri="{FF2B5EF4-FFF2-40B4-BE49-F238E27FC236}">
                <a16:creationId xmlns:a16="http://schemas.microsoft.com/office/drawing/2014/main" id="{A2FAC84A-B987-4E9C-8DAC-0433EAC6F474}"/>
              </a:ext>
            </a:extLst>
          </p:cNvPr>
          <p:cNvGrpSpPr/>
          <p:nvPr/>
        </p:nvGrpSpPr>
        <p:grpSpPr>
          <a:xfrm rot="4616209">
            <a:off x="7547407" y="2233133"/>
            <a:ext cx="7528182" cy="7528180"/>
            <a:chOff x="984860" y="319772"/>
            <a:chExt cx="3597810" cy="3597810"/>
          </a:xfrm>
        </p:grpSpPr>
        <p:sp>
          <p:nvSpPr>
            <p:cNvPr id="151" name="弧形 150">
              <a:extLst>
                <a:ext uri="{FF2B5EF4-FFF2-40B4-BE49-F238E27FC236}">
                  <a16:creationId xmlns:a16="http://schemas.microsoft.com/office/drawing/2014/main" id="{AEF23630-263F-468C-A20E-B98F454FA9E5}"/>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a:extLst>
                <a:ext uri="{FF2B5EF4-FFF2-40B4-BE49-F238E27FC236}">
                  <a16:creationId xmlns:a16="http://schemas.microsoft.com/office/drawing/2014/main" id="{1539A3B3-0774-4D00-835B-663039B34207}"/>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a:extLst>
                <a:ext uri="{FF2B5EF4-FFF2-40B4-BE49-F238E27FC236}">
                  <a16:creationId xmlns:a16="http://schemas.microsoft.com/office/drawing/2014/main" id="{2A643A34-DD6E-48E9-A979-2EB6FF860396}"/>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a:extLst>
                <a:ext uri="{FF2B5EF4-FFF2-40B4-BE49-F238E27FC236}">
                  <a16:creationId xmlns:a16="http://schemas.microsoft.com/office/drawing/2014/main" id="{86726D96-2AB8-4F3D-9459-16EBE88BCDB9}"/>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a:extLst>
                <a:ext uri="{FF2B5EF4-FFF2-40B4-BE49-F238E27FC236}">
                  <a16:creationId xmlns:a16="http://schemas.microsoft.com/office/drawing/2014/main" id="{57F58BA3-61A6-493E-B5DD-10CE66F21BF9}"/>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a:extLst>
              <a:ext uri="{FF2B5EF4-FFF2-40B4-BE49-F238E27FC236}">
                <a16:creationId xmlns:a16="http://schemas.microsoft.com/office/drawing/2014/main" id="{A394F1F5-2029-4148-A761-E93F78FF5250}"/>
              </a:ext>
            </a:extLst>
          </p:cNvPr>
          <p:cNvGrpSpPr/>
          <p:nvPr/>
        </p:nvGrpSpPr>
        <p:grpSpPr>
          <a:xfrm>
            <a:off x="10346267" y="4032426"/>
            <a:ext cx="1643147" cy="2841297"/>
            <a:chOff x="5515450" y="2352198"/>
            <a:chExt cx="1395221" cy="2412587"/>
          </a:xfrm>
          <a:solidFill>
            <a:schemeClr val="bg1"/>
          </a:solidFill>
        </p:grpSpPr>
        <p:grpSp>
          <p:nvGrpSpPr>
            <p:cNvPr id="9" name="图形 4">
              <a:extLst>
                <a:ext uri="{FF2B5EF4-FFF2-40B4-BE49-F238E27FC236}">
                  <a16:creationId xmlns:a16="http://schemas.microsoft.com/office/drawing/2014/main" id="{4A6500A1-EA96-4119-9955-8E7B8DBE1457}"/>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CF0A746B-D96A-40E8-8750-A82AFD2675AA}"/>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BBA389BF-48EC-498C-AAA4-9D0B6BBA4FBE}"/>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a:extLst>
                    <a:ext uri="{FF2B5EF4-FFF2-40B4-BE49-F238E27FC236}">
                      <a16:creationId xmlns:a16="http://schemas.microsoft.com/office/drawing/2014/main" id="{70A2E367-8510-4EE5-A692-25B7246BA3DF}"/>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a:extLst>
                    <a:ext uri="{FF2B5EF4-FFF2-40B4-BE49-F238E27FC236}">
                      <a16:creationId xmlns:a16="http://schemas.microsoft.com/office/drawing/2014/main" id="{30B5730E-623C-46C2-A3AC-FFB889B61B18}"/>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a:extLst>
                    <a:ext uri="{FF2B5EF4-FFF2-40B4-BE49-F238E27FC236}">
                      <a16:creationId xmlns:a16="http://schemas.microsoft.com/office/drawing/2014/main" id="{1306438E-2F6B-46B0-806E-F134C91E9822}"/>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a:extLst>
                    <a:ext uri="{FF2B5EF4-FFF2-40B4-BE49-F238E27FC236}">
                      <a16:creationId xmlns:a16="http://schemas.microsoft.com/office/drawing/2014/main" id="{D7150377-5E3E-4F45-90AC-68F413C983F9}"/>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a:extLst>
                    <a:ext uri="{FF2B5EF4-FFF2-40B4-BE49-F238E27FC236}">
                      <a16:creationId xmlns:a16="http://schemas.microsoft.com/office/drawing/2014/main" id="{B81BE7AA-82F3-4FAF-BC79-052A7E2F0E07}"/>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a:extLst>
                    <a:ext uri="{FF2B5EF4-FFF2-40B4-BE49-F238E27FC236}">
                      <a16:creationId xmlns:a16="http://schemas.microsoft.com/office/drawing/2014/main" id="{C6361645-7F55-44D2-89DB-0D19D3D9F6F0}"/>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a:extLst>
                    <a:ext uri="{FF2B5EF4-FFF2-40B4-BE49-F238E27FC236}">
                      <a16:creationId xmlns:a16="http://schemas.microsoft.com/office/drawing/2014/main" id="{22AA16F8-960F-4125-8368-2B8353FA0A5A}"/>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a:extLst>
                    <a:ext uri="{FF2B5EF4-FFF2-40B4-BE49-F238E27FC236}">
                      <a16:creationId xmlns:a16="http://schemas.microsoft.com/office/drawing/2014/main" id="{9E3507D5-D748-48A8-9D75-35DF64669399}"/>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a:extLst>
                    <a:ext uri="{FF2B5EF4-FFF2-40B4-BE49-F238E27FC236}">
                      <a16:creationId xmlns:a16="http://schemas.microsoft.com/office/drawing/2014/main" id="{E69CE889-921E-4225-9A2E-CA7E6F3C3C3D}"/>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a:extLst>
                    <a:ext uri="{FF2B5EF4-FFF2-40B4-BE49-F238E27FC236}">
                      <a16:creationId xmlns:a16="http://schemas.microsoft.com/office/drawing/2014/main" id="{A2F186F5-D6F6-4C3E-BFA6-12FF4B781E01}"/>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a:extLst>
                    <a:ext uri="{FF2B5EF4-FFF2-40B4-BE49-F238E27FC236}">
                      <a16:creationId xmlns:a16="http://schemas.microsoft.com/office/drawing/2014/main" id="{6133E846-B1A3-446B-88E1-151D897B57EA}"/>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a:extLst>
                    <a:ext uri="{FF2B5EF4-FFF2-40B4-BE49-F238E27FC236}">
                      <a16:creationId xmlns:a16="http://schemas.microsoft.com/office/drawing/2014/main" id="{6D8E1875-4286-4958-9875-616D700E2646}"/>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a:extLst>
                    <a:ext uri="{FF2B5EF4-FFF2-40B4-BE49-F238E27FC236}">
                      <a16:creationId xmlns:a16="http://schemas.microsoft.com/office/drawing/2014/main" id="{13CC5D41-E3CE-4870-A7B9-F70FC49C5DE3}"/>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a:extLst>
                    <a:ext uri="{FF2B5EF4-FFF2-40B4-BE49-F238E27FC236}">
                      <a16:creationId xmlns:a16="http://schemas.microsoft.com/office/drawing/2014/main" id="{E60D7E2B-EB8E-4BE6-B9ED-BDE43B28D03C}"/>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a:extLst>
                    <a:ext uri="{FF2B5EF4-FFF2-40B4-BE49-F238E27FC236}">
                      <a16:creationId xmlns:a16="http://schemas.microsoft.com/office/drawing/2014/main" id="{90E2EFEF-35AF-482D-A9F3-EE315CDD5D01}"/>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a:extLst>
                    <a:ext uri="{FF2B5EF4-FFF2-40B4-BE49-F238E27FC236}">
                      <a16:creationId xmlns:a16="http://schemas.microsoft.com/office/drawing/2014/main" id="{02E2430D-BCB5-47FD-AAF8-FA690F880AC2}"/>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a:extLst>
                    <a:ext uri="{FF2B5EF4-FFF2-40B4-BE49-F238E27FC236}">
                      <a16:creationId xmlns:a16="http://schemas.microsoft.com/office/drawing/2014/main" id="{12524C4D-95D0-468B-8F9A-4BA91AA868D7}"/>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a:extLst>
                    <a:ext uri="{FF2B5EF4-FFF2-40B4-BE49-F238E27FC236}">
                      <a16:creationId xmlns:a16="http://schemas.microsoft.com/office/drawing/2014/main" id="{E6FA6ABF-112E-467F-A3AF-273312AAC034}"/>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a:extLst>
                    <a:ext uri="{FF2B5EF4-FFF2-40B4-BE49-F238E27FC236}">
                      <a16:creationId xmlns:a16="http://schemas.microsoft.com/office/drawing/2014/main" id="{FA8FE604-4982-4153-B48F-DA8E29A3985E}"/>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a:extLst>
                    <a:ext uri="{FF2B5EF4-FFF2-40B4-BE49-F238E27FC236}">
                      <a16:creationId xmlns:a16="http://schemas.microsoft.com/office/drawing/2014/main" id="{2F022A68-7B88-4F13-9B14-9292D8047828}"/>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a:extLst>
                    <a:ext uri="{FF2B5EF4-FFF2-40B4-BE49-F238E27FC236}">
                      <a16:creationId xmlns:a16="http://schemas.microsoft.com/office/drawing/2014/main" id="{EA6D2965-C035-4391-B52E-07452824B8AF}"/>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a:extLst>
                    <a:ext uri="{FF2B5EF4-FFF2-40B4-BE49-F238E27FC236}">
                      <a16:creationId xmlns:a16="http://schemas.microsoft.com/office/drawing/2014/main" id="{0EDB6C24-5336-4291-ACC7-C12E0B6C943B}"/>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a:extLst>
                    <a:ext uri="{FF2B5EF4-FFF2-40B4-BE49-F238E27FC236}">
                      <a16:creationId xmlns:a16="http://schemas.microsoft.com/office/drawing/2014/main" id="{FB029448-5264-4367-B2F3-4C561BECAC51}"/>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a:extLst>
                    <a:ext uri="{FF2B5EF4-FFF2-40B4-BE49-F238E27FC236}">
                      <a16:creationId xmlns:a16="http://schemas.microsoft.com/office/drawing/2014/main" id="{A92DF142-AD07-40CB-9E31-56590D7F94F7}"/>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a:extLst>
                    <a:ext uri="{FF2B5EF4-FFF2-40B4-BE49-F238E27FC236}">
                      <a16:creationId xmlns:a16="http://schemas.microsoft.com/office/drawing/2014/main" id="{60FEEE78-A422-4AD8-9D34-2151D3171AC1}"/>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a:extLst>
                    <a:ext uri="{FF2B5EF4-FFF2-40B4-BE49-F238E27FC236}">
                      <a16:creationId xmlns:a16="http://schemas.microsoft.com/office/drawing/2014/main" id="{CEDCE0DA-3464-4D3F-B335-00497EA5BD1C}"/>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a:extLst>
                    <a:ext uri="{FF2B5EF4-FFF2-40B4-BE49-F238E27FC236}">
                      <a16:creationId xmlns:a16="http://schemas.microsoft.com/office/drawing/2014/main" id="{5D06FAA8-A204-4493-BC30-F69692E312C6}"/>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a:extLst>
                    <a:ext uri="{FF2B5EF4-FFF2-40B4-BE49-F238E27FC236}">
                      <a16:creationId xmlns:a16="http://schemas.microsoft.com/office/drawing/2014/main" id="{FC2E902B-390B-4117-B0E1-01DAFE838F81}"/>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a:extLst>
                    <a:ext uri="{FF2B5EF4-FFF2-40B4-BE49-F238E27FC236}">
                      <a16:creationId xmlns:a16="http://schemas.microsoft.com/office/drawing/2014/main" id="{2E2E7AC1-30B1-4E1D-90BD-81B92572CED2}"/>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a:extLst>
                    <a:ext uri="{FF2B5EF4-FFF2-40B4-BE49-F238E27FC236}">
                      <a16:creationId xmlns:a16="http://schemas.microsoft.com/office/drawing/2014/main" id="{3DA6DA74-2B0A-4864-B5DF-8CAB60AA1260}"/>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a:extLst>
                    <a:ext uri="{FF2B5EF4-FFF2-40B4-BE49-F238E27FC236}">
                      <a16:creationId xmlns:a16="http://schemas.microsoft.com/office/drawing/2014/main" id="{B0B89C81-78D1-4BAD-B083-BE6B8934EFDE}"/>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a:extLst>
                    <a:ext uri="{FF2B5EF4-FFF2-40B4-BE49-F238E27FC236}">
                      <a16:creationId xmlns:a16="http://schemas.microsoft.com/office/drawing/2014/main" id="{2AA02DC1-B156-4A65-AAA7-3761E77E5198}"/>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a:extLst>
                    <a:ext uri="{FF2B5EF4-FFF2-40B4-BE49-F238E27FC236}">
                      <a16:creationId xmlns:a16="http://schemas.microsoft.com/office/drawing/2014/main" id="{51949340-3574-4C20-9B66-834735682B79}"/>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a:extLst>
                    <a:ext uri="{FF2B5EF4-FFF2-40B4-BE49-F238E27FC236}">
                      <a16:creationId xmlns:a16="http://schemas.microsoft.com/office/drawing/2014/main" id="{C66475DA-2BC8-4411-A241-71C2CADD2BA7}"/>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a:extLst>
                    <a:ext uri="{FF2B5EF4-FFF2-40B4-BE49-F238E27FC236}">
                      <a16:creationId xmlns:a16="http://schemas.microsoft.com/office/drawing/2014/main" id="{05DDD862-B60D-4572-A14C-2CBB9DB95E76}"/>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a:extLst>
                    <a:ext uri="{FF2B5EF4-FFF2-40B4-BE49-F238E27FC236}">
                      <a16:creationId xmlns:a16="http://schemas.microsoft.com/office/drawing/2014/main" id="{FDD7F0D6-89C7-4E7F-A220-3AC26A07E533}"/>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a:extLst>
                    <a:ext uri="{FF2B5EF4-FFF2-40B4-BE49-F238E27FC236}">
                      <a16:creationId xmlns:a16="http://schemas.microsoft.com/office/drawing/2014/main" id="{042D6B5B-2AC0-477E-BDA6-EDAC87154DEA}"/>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a:extLst>
                    <a:ext uri="{FF2B5EF4-FFF2-40B4-BE49-F238E27FC236}">
                      <a16:creationId xmlns:a16="http://schemas.microsoft.com/office/drawing/2014/main" id="{396BAA39-74A1-42B8-913F-84010EEA8CED}"/>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a:extLst>
                    <a:ext uri="{FF2B5EF4-FFF2-40B4-BE49-F238E27FC236}">
                      <a16:creationId xmlns:a16="http://schemas.microsoft.com/office/drawing/2014/main" id="{17AD5D4F-E14E-40E1-9A24-15ADB74BF58F}"/>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a:extLst>
                    <a:ext uri="{FF2B5EF4-FFF2-40B4-BE49-F238E27FC236}">
                      <a16:creationId xmlns:a16="http://schemas.microsoft.com/office/drawing/2014/main" id="{8E304A75-676D-46FA-A463-3182841E3FE5}"/>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a:extLst>
                    <a:ext uri="{FF2B5EF4-FFF2-40B4-BE49-F238E27FC236}">
                      <a16:creationId xmlns:a16="http://schemas.microsoft.com/office/drawing/2014/main" id="{6C518C83-6103-48CC-ABB8-78220461E09F}"/>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a:extLst>
                    <a:ext uri="{FF2B5EF4-FFF2-40B4-BE49-F238E27FC236}">
                      <a16:creationId xmlns:a16="http://schemas.microsoft.com/office/drawing/2014/main" id="{B80AF6F5-D993-4271-BAAB-021264A107F3}"/>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a:extLst>
                    <a:ext uri="{FF2B5EF4-FFF2-40B4-BE49-F238E27FC236}">
                      <a16:creationId xmlns:a16="http://schemas.microsoft.com/office/drawing/2014/main" id="{C72869C2-27CF-4A2B-B942-223A2911B09E}"/>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a:extLst>
                    <a:ext uri="{FF2B5EF4-FFF2-40B4-BE49-F238E27FC236}">
                      <a16:creationId xmlns:a16="http://schemas.microsoft.com/office/drawing/2014/main" id="{C675C101-8D37-42CA-A5D1-BFABAAA283A5}"/>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a:extLst>
                    <a:ext uri="{FF2B5EF4-FFF2-40B4-BE49-F238E27FC236}">
                      <a16:creationId xmlns:a16="http://schemas.microsoft.com/office/drawing/2014/main" id="{968E8AF1-2FAF-41AD-A767-6DED17525589}"/>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a:extLst>
                    <a:ext uri="{FF2B5EF4-FFF2-40B4-BE49-F238E27FC236}">
                      <a16:creationId xmlns:a16="http://schemas.microsoft.com/office/drawing/2014/main" id="{C12A3DAA-5270-4CF4-B220-0DD3ECE2C8C8}"/>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a:extLst>
                    <a:ext uri="{FF2B5EF4-FFF2-40B4-BE49-F238E27FC236}">
                      <a16:creationId xmlns:a16="http://schemas.microsoft.com/office/drawing/2014/main" id="{D9BA967A-DD6A-44AC-9EAA-AECAFB54E27B}"/>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a:extLst>
                    <a:ext uri="{FF2B5EF4-FFF2-40B4-BE49-F238E27FC236}">
                      <a16:creationId xmlns:a16="http://schemas.microsoft.com/office/drawing/2014/main" id="{BD3E11C5-227A-4B5D-B4E9-5908C658BDFE}"/>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a:extLst>
                    <a:ext uri="{FF2B5EF4-FFF2-40B4-BE49-F238E27FC236}">
                      <a16:creationId xmlns:a16="http://schemas.microsoft.com/office/drawing/2014/main" id="{F64B04DC-2A7B-4A8B-96DB-ADBF9133D228}"/>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a:extLst>
                    <a:ext uri="{FF2B5EF4-FFF2-40B4-BE49-F238E27FC236}">
                      <a16:creationId xmlns:a16="http://schemas.microsoft.com/office/drawing/2014/main" id="{305981A2-C561-4CF7-93AE-C474A3F52E35}"/>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a:extLst>
                    <a:ext uri="{FF2B5EF4-FFF2-40B4-BE49-F238E27FC236}">
                      <a16:creationId xmlns:a16="http://schemas.microsoft.com/office/drawing/2014/main" id="{F8E2D300-FA74-4FAB-B578-0C75AF985A79}"/>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a:extLst>
                    <a:ext uri="{FF2B5EF4-FFF2-40B4-BE49-F238E27FC236}">
                      <a16:creationId xmlns:a16="http://schemas.microsoft.com/office/drawing/2014/main" id="{0B49030B-B8F2-4DB0-A31B-5961360953FF}"/>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a:extLst>
                    <a:ext uri="{FF2B5EF4-FFF2-40B4-BE49-F238E27FC236}">
                      <a16:creationId xmlns:a16="http://schemas.microsoft.com/office/drawing/2014/main" id="{75618BDB-BE4A-4B26-8332-238E7156BE37}"/>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a:extLst>
                    <a:ext uri="{FF2B5EF4-FFF2-40B4-BE49-F238E27FC236}">
                      <a16:creationId xmlns:a16="http://schemas.microsoft.com/office/drawing/2014/main" id="{15A296E7-D9F8-4951-8ED2-11636881735A}"/>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a:extLst>
                    <a:ext uri="{FF2B5EF4-FFF2-40B4-BE49-F238E27FC236}">
                      <a16:creationId xmlns:a16="http://schemas.microsoft.com/office/drawing/2014/main" id="{80A74810-B760-4EFA-96B8-C684AFFFD947}"/>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a:extLst>
                    <a:ext uri="{FF2B5EF4-FFF2-40B4-BE49-F238E27FC236}">
                      <a16:creationId xmlns:a16="http://schemas.microsoft.com/office/drawing/2014/main" id="{1427585A-1375-4AA2-8C08-018767A3AE2D}"/>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a:extLst>
                    <a:ext uri="{FF2B5EF4-FFF2-40B4-BE49-F238E27FC236}">
                      <a16:creationId xmlns:a16="http://schemas.microsoft.com/office/drawing/2014/main" id="{705EFDD2-9A11-4E4E-920A-D861CBDAA5B5}"/>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a:extLst>
                    <a:ext uri="{FF2B5EF4-FFF2-40B4-BE49-F238E27FC236}">
                      <a16:creationId xmlns:a16="http://schemas.microsoft.com/office/drawing/2014/main" id="{80BD30AD-13EC-493A-A8D1-F22499E36E41}"/>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a:extLst>
                    <a:ext uri="{FF2B5EF4-FFF2-40B4-BE49-F238E27FC236}">
                      <a16:creationId xmlns:a16="http://schemas.microsoft.com/office/drawing/2014/main" id="{CC650CB4-3793-46C1-84FC-5D6BFBB29738}"/>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a:extLst>
                    <a:ext uri="{FF2B5EF4-FFF2-40B4-BE49-F238E27FC236}">
                      <a16:creationId xmlns:a16="http://schemas.microsoft.com/office/drawing/2014/main" id="{577B4B2D-D485-445C-8D95-BD7B4702A733}"/>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a:extLst>
                  <a:ext uri="{FF2B5EF4-FFF2-40B4-BE49-F238E27FC236}">
                    <a16:creationId xmlns:a16="http://schemas.microsoft.com/office/drawing/2014/main" id="{595BD3C4-BBC9-48B9-858D-E7C099C2238B}"/>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E909B5C6-8114-4452-A1C4-CA247716EB1D}"/>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a:extLst>
                    <a:ext uri="{FF2B5EF4-FFF2-40B4-BE49-F238E27FC236}">
                      <a16:creationId xmlns:a16="http://schemas.microsoft.com/office/drawing/2014/main" id="{C718A684-ED2F-4FE4-9CDA-51701A882F50}"/>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a:extLst>
                    <a:ext uri="{FF2B5EF4-FFF2-40B4-BE49-F238E27FC236}">
                      <a16:creationId xmlns:a16="http://schemas.microsoft.com/office/drawing/2014/main" id="{88B66D31-005B-42C8-B1E7-D4364DC4783B}"/>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a:extLst>
                    <a:ext uri="{FF2B5EF4-FFF2-40B4-BE49-F238E27FC236}">
                      <a16:creationId xmlns:a16="http://schemas.microsoft.com/office/drawing/2014/main" id="{D7613008-BBC4-40A2-9D71-DDDF8999E43B}"/>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a:extLst>
                    <a:ext uri="{FF2B5EF4-FFF2-40B4-BE49-F238E27FC236}">
                      <a16:creationId xmlns:a16="http://schemas.microsoft.com/office/drawing/2014/main" id="{A484828B-CBB4-49BA-AF9F-3DB66956F8BA}"/>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a:extLst>
                <a:ext uri="{FF2B5EF4-FFF2-40B4-BE49-F238E27FC236}">
                  <a16:creationId xmlns:a16="http://schemas.microsoft.com/office/drawing/2014/main" id="{3228F993-A1C9-462A-A3DE-F67326C43A17}"/>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B04F27E2-FC5D-44A1-B157-944F7B10DBBA}"/>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a:extLst>
                  <a:ext uri="{FF2B5EF4-FFF2-40B4-BE49-F238E27FC236}">
                    <a16:creationId xmlns:a16="http://schemas.microsoft.com/office/drawing/2014/main" id="{347FD589-819E-4855-B1AE-A552C8C3F8CF}"/>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a:extLst>
                  <a:ext uri="{FF2B5EF4-FFF2-40B4-BE49-F238E27FC236}">
                    <a16:creationId xmlns:a16="http://schemas.microsoft.com/office/drawing/2014/main" id="{59F97E49-C088-416B-91F0-7B2FB8782BB2}"/>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a:extLst>
                  <a:ext uri="{FF2B5EF4-FFF2-40B4-BE49-F238E27FC236}">
                    <a16:creationId xmlns:a16="http://schemas.microsoft.com/office/drawing/2014/main" id="{908DFA33-A71B-47C0-90C6-9207E8CEEE52}"/>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a:extLst>
                  <a:ext uri="{FF2B5EF4-FFF2-40B4-BE49-F238E27FC236}">
                    <a16:creationId xmlns:a16="http://schemas.microsoft.com/office/drawing/2014/main" id="{0E8E75BF-E5DB-4D12-8BD0-FBFFF81FB258}"/>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a:extLst>
                  <a:ext uri="{FF2B5EF4-FFF2-40B4-BE49-F238E27FC236}">
                    <a16:creationId xmlns:a16="http://schemas.microsoft.com/office/drawing/2014/main" id="{DDE68F44-8F8A-4442-8AAF-B23202E0FDFD}"/>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a:extLst>
                  <a:ext uri="{FF2B5EF4-FFF2-40B4-BE49-F238E27FC236}">
                    <a16:creationId xmlns:a16="http://schemas.microsoft.com/office/drawing/2014/main" id="{296FBCDE-2586-437B-9469-8A1EAB1839C1}"/>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a:extLst>
                  <a:ext uri="{FF2B5EF4-FFF2-40B4-BE49-F238E27FC236}">
                    <a16:creationId xmlns:a16="http://schemas.microsoft.com/office/drawing/2014/main" id="{0B21FA21-72B1-4506-A844-E979D4C031F7}"/>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a:extLst>
                  <a:ext uri="{FF2B5EF4-FFF2-40B4-BE49-F238E27FC236}">
                    <a16:creationId xmlns:a16="http://schemas.microsoft.com/office/drawing/2014/main" id="{E8BE7E1E-3CF5-44DB-92F5-B062D557CBEC}"/>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a:extLst>
                  <a:ext uri="{FF2B5EF4-FFF2-40B4-BE49-F238E27FC236}">
                    <a16:creationId xmlns:a16="http://schemas.microsoft.com/office/drawing/2014/main" id="{B069D45C-D3FE-4CA0-8BFD-0EF7E760A398}"/>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a:extLst>
                  <a:ext uri="{FF2B5EF4-FFF2-40B4-BE49-F238E27FC236}">
                    <a16:creationId xmlns:a16="http://schemas.microsoft.com/office/drawing/2014/main" id="{1C348880-42EF-4B2B-A661-06B3B9DE7A1F}"/>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a:extLst>
                  <a:ext uri="{FF2B5EF4-FFF2-40B4-BE49-F238E27FC236}">
                    <a16:creationId xmlns:a16="http://schemas.microsoft.com/office/drawing/2014/main" id="{89A38894-A4BB-494C-9DA9-CF2A5022AC3D}"/>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a:extLst>
                  <a:ext uri="{FF2B5EF4-FFF2-40B4-BE49-F238E27FC236}">
                    <a16:creationId xmlns:a16="http://schemas.microsoft.com/office/drawing/2014/main" id="{73E62643-71A2-4CB4-AB42-82B367AF803A}"/>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a:extLst>
                  <a:ext uri="{FF2B5EF4-FFF2-40B4-BE49-F238E27FC236}">
                    <a16:creationId xmlns:a16="http://schemas.microsoft.com/office/drawing/2014/main" id="{5EC3BDEA-C252-4A2C-BE08-DFB9AA436F15}"/>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a:extLst>
                  <a:ext uri="{FF2B5EF4-FFF2-40B4-BE49-F238E27FC236}">
                    <a16:creationId xmlns:a16="http://schemas.microsoft.com/office/drawing/2014/main" id="{B4A68F51-A962-49FE-9429-7F6483F7F6D9}"/>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a:extLst>
                  <a:ext uri="{FF2B5EF4-FFF2-40B4-BE49-F238E27FC236}">
                    <a16:creationId xmlns:a16="http://schemas.microsoft.com/office/drawing/2014/main" id="{6729A606-FFA5-4E41-835E-64C2A245F5B6}"/>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a:extLst>
                  <a:ext uri="{FF2B5EF4-FFF2-40B4-BE49-F238E27FC236}">
                    <a16:creationId xmlns:a16="http://schemas.microsoft.com/office/drawing/2014/main" id="{10DD457E-3B0F-48A0-B2DB-EC67FE192E79}"/>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extLst>
      <p:ext uri="{BB962C8B-B14F-4D97-AF65-F5344CB8AC3E}">
        <p14:creationId xmlns:p14="http://schemas.microsoft.com/office/powerpoint/2010/main" val="30913162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439.7467716535433,&quot;left&quot;:0,&quot;top&quot;:100.2532283464567,&quot;width&quot;:960}"/>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439.7467716535433,&quot;left&quot;:0,&quot;top&quot;:100.2532283464567,&quot;width&quot;:960}"/>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439.7467716535433,&quot;left&quot;:0,&quot;top&quot;:100.2532283464567,&quot;width&quot;:960}"/>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439.7467716535433,&quot;left&quot;:0,&quot;top&quot;:100.2532283464567,&quot;width&quot;:960}"/>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99.3563779527559,&quot;left&quot;:303.0327559055118,&quot;top&quot;:117.47007874015749,&quot;width&quot;:610.5672440944882}"/>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83.228346456693,&quot;left&quot;:303.0327559055118,&quot;top&quot;:117.47007874015749,&quot;width&quot;:610.5670078740156}"/>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411.80637795275595,&quot;left&quot;:303.0327559055118,&quot;top&quot;:117.47007874015749,&quot;width&quot;:610.567007874015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2922</TotalTime>
  <Words>8139</Words>
  <Application>Microsoft Office PowerPoint</Application>
  <PresentationFormat>宽屏</PresentationFormat>
  <Paragraphs>607</Paragraphs>
  <Slides>48</Slides>
  <Notes>43</Notes>
  <HiddenSlides>4</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Roboto</vt:lpstr>
      <vt:lpstr>思源黑体 CN Medium</vt:lpstr>
      <vt:lpstr>Arial</vt:lpstr>
      <vt:lpstr>思源黑体 CN Normal</vt:lpstr>
      <vt:lpstr>Monoton</vt:lpstr>
      <vt:lpstr>等线</vt:lpstr>
      <vt:lpstr>优设标题黑</vt:lpstr>
      <vt:lpstr>等线 Light</vt:lpstr>
      <vt:lpstr>Georgia</vt:lpstr>
      <vt:lpstr>Wingdings</vt:lpstr>
      <vt:lpstr>思源黑体 CN Heavy</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杰博 帅</dc:creator>
  <cp:lastModifiedBy>稽 滑</cp:lastModifiedBy>
  <cp:revision>701</cp:revision>
  <dcterms:created xsi:type="dcterms:W3CDTF">2023-11-03T16:40:24Z</dcterms:created>
  <dcterms:modified xsi:type="dcterms:W3CDTF">2025-05-26T14:33:19Z</dcterms:modified>
</cp:coreProperties>
</file>